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g9akpcLrvX9gLjLGpUYheF3xBcc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4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3" name="Google Shape;6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b02dc97b22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1" name="Google Shape;111;g3b02dc97b22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ad698dcaf4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6" name="Google Shape;116;g3ad698dcaf4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ad698dcaf4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7" name="Google Shape;127;g3ad698dcaf4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3" name="Google Shape;13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7" name="Google Shape;13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8" name="Google Shape;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ad698dcaf4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4" name="Google Shape;74;g3ad698dcaf4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9" name="Google Shape;7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ad698dcaf4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4" name="Google Shape;84;g3ad698dcaf4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ad698dcaf4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9" name="Google Shape;89;g3ad698dcaf4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ad698dcaf4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4" name="Google Shape;94;g3ad698dcaf4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ad698dcaf4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9" name="Google Shape;99;g3ad698dcaf4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b02dc97b22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5" name="Google Shape;105;g3b02dc97b2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13" descr="A person and person looking at each other&#10;&#10;AI-generated content may be incorrect.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7492" y="-37673"/>
            <a:ext cx="12352150" cy="693920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13"/>
          <p:cNvSpPr txBox="1">
            <a:spLocks noGrp="1"/>
          </p:cNvSpPr>
          <p:nvPr>
            <p:ph type="title"/>
          </p:nvPr>
        </p:nvSpPr>
        <p:spPr>
          <a:xfrm>
            <a:off x="838200" y="2103437"/>
            <a:ext cx="10515600" cy="1066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  <a:defRPr sz="7200" b="0" i="0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3"/>
          <p:cNvSpPr txBox="1"/>
          <p:nvPr/>
        </p:nvSpPr>
        <p:spPr>
          <a:xfrm>
            <a:off x="838200" y="3200717"/>
            <a:ext cx="10515600" cy="761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4800"/>
              <a:buFont typeface="Arial"/>
              <a:buNone/>
            </a:pPr>
            <a:endParaRPr sz="4800" b="0" i="1" u="none" strike="noStrike" cap="none">
              <a:solidFill>
                <a:srgbClr val="C3C3C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3"/>
          <p:cNvSpPr txBox="1">
            <a:spLocks noGrp="1"/>
          </p:cNvSpPr>
          <p:nvPr>
            <p:ph type="body" idx="1"/>
          </p:nvPr>
        </p:nvSpPr>
        <p:spPr>
          <a:xfrm>
            <a:off x="838200" y="3225804"/>
            <a:ext cx="10515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">
  <p:cSld name="Two Colum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5" descr="A white and orange background with triangles&#10;&#10;AI-generated content may be incorrect.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5459" y="-1"/>
            <a:ext cx="12287459" cy="6918901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5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15"/>
          <p:cNvSpPr/>
          <p:nvPr/>
        </p:nvSpPr>
        <p:spPr>
          <a:xfrm>
            <a:off x="167639" y="964237"/>
            <a:ext cx="11856721" cy="112291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5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5065115" cy="472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body" idx="2"/>
          </p:nvPr>
        </p:nvSpPr>
        <p:spPr>
          <a:xfrm>
            <a:off x="5666178" y="1214438"/>
            <a:ext cx="5065116" cy="472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15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20" descr="A white surface with a black and grey background&#10;&#10;AI-generated content may be incorrect.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2657"/>
            <a:ext cx="12295295" cy="6923314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20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gular">
  <p:cSld name="Regula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14" descr="A white and purple background with a purple border&#10;&#10;AI-generated content may be incorrect.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0193" y="0"/>
            <a:ext cx="12232193" cy="688778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4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/>
          <p:nvPr/>
        </p:nvSpPr>
        <p:spPr>
          <a:xfrm>
            <a:off x="167639" y="964237"/>
            <a:ext cx="11856721" cy="112291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4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11753649" cy="483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14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&amp; Text">
  <p:cSld name="Picture &amp; 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16" descr="A white background with green triangles&#10;&#10;AI-generated content may be incorrect.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039" y="-1"/>
            <a:ext cx="12204039" cy="687192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16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16"/>
          <p:cNvSpPr/>
          <p:nvPr/>
        </p:nvSpPr>
        <p:spPr>
          <a:xfrm>
            <a:off x="167639" y="964237"/>
            <a:ext cx="11856721" cy="112291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16"/>
          <p:cNvSpPr>
            <a:spLocks noGrp="1"/>
          </p:cNvSpPr>
          <p:nvPr>
            <p:ph type="pic" idx="2"/>
          </p:nvPr>
        </p:nvSpPr>
        <p:spPr>
          <a:xfrm>
            <a:off x="6840637" y="1214651"/>
            <a:ext cx="5168801" cy="2952537"/>
          </a:xfrm>
          <a:prstGeom prst="rect">
            <a:avLst/>
          </a:prstGeom>
          <a:noFill/>
          <a:ln>
            <a:noFill/>
          </a:ln>
        </p:spPr>
      </p:sp>
      <p:sp>
        <p:nvSpPr>
          <p:cNvPr id="22" name="Google Shape;22;p16"/>
          <p:cNvSpPr txBox="1">
            <a:spLocks noGrp="1"/>
          </p:cNvSpPr>
          <p:nvPr>
            <p:ph type="body" idx="1"/>
          </p:nvPr>
        </p:nvSpPr>
        <p:spPr>
          <a:xfrm>
            <a:off x="168275" y="1214438"/>
            <a:ext cx="6370638" cy="483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16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6"/>
          <p:cNvSpPr txBox="1"/>
          <p:nvPr/>
        </p:nvSpPr>
        <p:spPr>
          <a:xfrm>
            <a:off x="-196770" y="5046562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6"/>
          <p:cNvSpPr txBox="1">
            <a:spLocks noGrp="1"/>
          </p:cNvSpPr>
          <p:nvPr>
            <p:ph type="body" idx="3"/>
          </p:nvPr>
        </p:nvSpPr>
        <p:spPr>
          <a:xfrm>
            <a:off x="6840538" y="4337050"/>
            <a:ext cx="5168900" cy="261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ew Topic">
  <p:cSld name="New Topic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1" descr="A grey and blue logo&#10;&#10;AI-generated content may be incorrect.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0" y="0"/>
            <a:ext cx="12185650" cy="686157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1"/>
          <p:cNvSpPr txBox="1">
            <a:spLocks noGrp="1"/>
          </p:cNvSpPr>
          <p:nvPr>
            <p:ph type="title"/>
          </p:nvPr>
        </p:nvSpPr>
        <p:spPr>
          <a:xfrm>
            <a:off x="4632960" y="2894002"/>
            <a:ext cx="7315200" cy="1069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  <a:defRPr sz="7200" b="0" i="0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 - Statistic">
  <p:cSld name="Big Text - Statistic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17" descr="A white background with a grey border&#10;&#10;AI-generated content may be incorrect.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5169" y="-1"/>
            <a:ext cx="12227169" cy="688495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17"/>
          <p:cNvSpPr txBox="1">
            <a:spLocks noGrp="1"/>
          </p:cNvSpPr>
          <p:nvPr>
            <p:ph type="body" idx="1"/>
          </p:nvPr>
        </p:nvSpPr>
        <p:spPr>
          <a:xfrm>
            <a:off x="1933575" y="1423707"/>
            <a:ext cx="8634413" cy="3044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9600"/>
              <a:buFont typeface="Arial"/>
              <a:buNone/>
              <a:defRPr sz="96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body" idx="2"/>
          </p:nvPr>
        </p:nvSpPr>
        <p:spPr>
          <a:xfrm>
            <a:off x="1933575" y="3680910"/>
            <a:ext cx="8634413" cy="1019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17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19" descr="A white surface with a black and grey background&#10;&#10;AI-generated content may be incorrect.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15151" cy="6861576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19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9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19"/>
          <p:cNvSpPr/>
          <p:nvPr/>
        </p:nvSpPr>
        <p:spPr>
          <a:xfrm>
            <a:off x="167639" y="964237"/>
            <a:ext cx="11856721" cy="112291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9"/>
          <p:cNvSpPr>
            <a:spLocks noGrp="1"/>
          </p:cNvSpPr>
          <p:nvPr>
            <p:ph type="media" idx="2"/>
          </p:nvPr>
        </p:nvSpPr>
        <p:spPr>
          <a:xfrm>
            <a:off x="168275" y="1255713"/>
            <a:ext cx="11855450" cy="4697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18" descr="A white surface with a black and grey background&#10;&#10;AI-generated content may be incorrect.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12203" cy="6876526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8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18"/>
          <p:cNvSpPr/>
          <p:nvPr/>
        </p:nvSpPr>
        <p:spPr>
          <a:xfrm>
            <a:off x="1610810" y="1101958"/>
            <a:ext cx="8970380" cy="335666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8"/>
          <p:cNvSpPr/>
          <p:nvPr/>
        </p:nvSpPr>
        <p:spPr>
          <a:xfrm>
            <a:off x="1610810" y="1437624"/>
            <a:ext cx="8970380" cy="349555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18"/>
          <p:cNvSpPr txBox="1">
            <a:spLocks noGrp="1"/>
          </p:cNvSpPr>
          <p:nvPr>
            <p:ph type="body" idx="1"/>
          </p:nvPr>
        </p:nvSpPr>
        <p:spPr>
          <a:xfrm>
            <a:off x="1724628" y="1562100"/>
            <a:ext cx="8657622" cy="2697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body" idx="2"/>
          </p:nvPr>
        </p:nvSpPr>
        <p:spPr>
          <a:xfrm>
            <a:off x="1724628" y="4383960"/>
            <a:ext cx="8657622" cy="393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3C3C3"/>
              </a:buClr>
              <a:buSzPts val="2800"/>
              <a:buFont typeface="Arial"/>
              <a:buNone/>
              <a:defRPr sz="2800" b="1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reakout">
  <p:cSld name="Breakou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22" descr="A logo with text on it&#10;&#10;AI-generated content may be incorrect.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5831" y="-23752"/>
            <a:ext cx="12439619" cy="70045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">
  <p:cSld name="End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23" descr="A logo for a seminar&#10;&#10;AI-generated content may be incorrect.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71450" y="-100117"/>
            <a:ext cx="12541250" cy="70618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"/>
          <p:cNvSpPr txBox="1">
            <a:spLocks noGrp="1"/>
          </p:cNvSpPr>
          <p:nvPr>
            <p:ph type="title"/>
          </p:nvPr>
        </p:nvSpPr>
        <p:spPr>
          <a:xfrm>
            <a:off x="838200" y="1663837"/>
            <a:ext cx="10515600" cy="10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</a:pPr>
            <a:r>
              <a:rPr lang="en-US"/>
              <a:t>Bridging the Youth Adult Gap </a:t>
            </a:r>
            <a:endParaRPr sz="510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g3b02dc97b22_0_6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3088" y="97250"/>
            <a:ext cx="5194226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ad698dcaf4_0_133"/>
          <p:cNvSpPr txBox="1">
            <a:spLocks noGrp="1"/>
          </p:cNvSpPr>
          <p:nvPr>
            <p:ph type="title"/>
          </p:nvPr>
        </p:nvSpPr>
        <p:spPr>
          <a:xfrm>
            <a:off x="4632960" y="2894002"/>
            <a:ext cx="7315200" cy="10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</a:pPr>
            <a:r>
              <a:rPr lang="en-US"/>
              <a:t>Methods to bridge age gaps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b="1"/>
              <a:t>Bridging concepts</a:t>
            </a:r>
            <a:endParaRPr/>
          </a:p>
        </p:txBody>
      </p:sp>
      <p:sp>
        <p:nvSpPr>
          <p:cNvPr id="124" name="Google Shape;124;p7"/>
          <p:cNvSpPr>
            <a:spLocks noGrp="1"/>
          </p:cNvSpPr>
          <p:nvPr>
            <p:ph type="media" idx="2"/>
          </p:nvPr>
        </p:nvSpPr>
        <p:spPr>
          <a:xfrm>
            <a:off x="168275" y="1255725"/>
            <a:ext cx="11178300" cy="46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44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•"/>
            </a:pPr>
            <a:r>
              <a:rPr lang="en-US" sz="3400"/>
              <a:t>Establish a common vision for the future</a:t>
            </a:r>
            <a:endParaRPr sz="340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400"/>
          </a:p>
          <a:p>
            <a:pPr marL="457200" marR="0" lvl="0" indent="-444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Char char="•"/>
            </a:pPr>
            <a:r>
              <a:rPr lang="en-US" sz="3400"/>
              <a:t>Find commonality</a:t>
            </a:r>
            <a:endParaRPr sz="340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400"/>
          </a:p>
          <a:p>
            <a:pPr marL="457200" marR="0" lvl="0" indent="-444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Char char="•"/>
            </a:pPr>
            <a:r>
              <a:rPr lang="en-US" sz="3400"/>
              <a:t>Show up</a:t>
            </a:r>
            <a:endParaRPr sz="340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400"/>
          </a:p>
          <a:p>
            <a:pPr marL="457200" marR="0" lvl="0" indent="-444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Char char="•"/>
            </a:pPr>
            <a:r>
              <a:rPr lang="en-US" sz="3400"/>
              <a:t>Respect space</a:t>
            </a:r>
            <a:endParaRPr sz="3400"/>
          </a:p>
          <a:p>
            <a:pPr marL="228600" marR="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ad698dcaf4_0_137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b="1"/>
              <a:t>Learning Objectives</a:t>
            </a:r>
            <a:endParaRPr/>
          </a:p>
        </p:txBody>
      </p:sp>
      <p:sp>
        <p:nvSpPr>
          <p:cNvPr id="130" name="Google Shape;130;g3ad698dcaf4_0_137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11753700" cy="48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Learning Outcomes: </a:t>
            </a:r>
            <a:endParaRPr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Understand how young people view adult advisers</a:t>
            </a:r>
            <a:endParaRPr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Learn characteristics of different generations</a:t>
            </a:r>
            <a:endParaRPr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Identify strategies for breaking down barriers and building trust</a:t>
            </a:r>
            <a:endParaRPr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Practice methods to bridge age gaps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b="1"/>
              <a:t>Learning Objectives</a:t>
            </a:r>
            <a:endParaRPr/>
          </a:p>
        </p:txBody>
      </p:sp>
      <p:sp>
        <p:nvSpPr>
          <p:cNvPr id="71" name="Google Shape;71;p2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11753649" cy="483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Learning Outcomes: </a:t>
            </a:r>
            <a:endParaRPr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Understand how young people view adult advisers</a:t>
            </a:r>
            <a:endParaRPr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Learn characteristics of different generations</a:t>
            </a:r>
            <a:endParaRPr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Identify strategies for breaking down barriers and building trust</a:t>
            </a:r>
            <a:endParaRPr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Practice methods to bridge age gaps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ad698dcaf4_0_7"/>
          <p:cNvSpPr txBox="1">
            <a:spLocks noGrp="1"/>
          </p:cNvSpPr>
          <p:nvPr>
            <p:ph type="title"/>
          </p:nvPr>
        </p:nvSpPr>
        <p:spPr>
          <a:xfrm>
            <a:off x="4632960" y="2894002"/>
            <a:ext cx="7315200" cy="10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</a:pPr>
            <a:r>
              <a:rPr lang="en-US"/>
              <a:t>How young people view adult advisers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"/>
          <p:cNvSpPr txBox="1">
            <a:spLocks noGrp="1"/>
          </p:cNvSpPr>
          <p:nvPr>
            <p:ph type="body" idx="1"/>
          </p:nvPr>
        </p:nvSpPr>
        <p:spPr>
          <a:xfrm>
            <a:off x="1933575" y="1423707"/>
            <a:ext cx="8634300" cy="30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9600"/>
              <a:buNone/>
            </a:pPr>
            <a:r>
              <a:rPr lang="en-US"/>
              <a:t>WORDS TO DESCRIBE ADVISERS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ad698dcaf4_0_26"/>
          <p:cNvSpPr txBox="1">
            <a:spLocks noGrp="1"/>
          </p:cNvSpPr>
          <p:nvPr>
            <p:ph type="title"/>
          </p:nvPr>
        </p:nvSpPr>
        <p:spPr>
          <a:xfrm>
            <a:off x="4632960" y="2894002"/>
            <a:ext cx="7315200" cy="10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</a:pPr>
            <a:r>
              <a:rPr lang="en-US"/>
              <a:t>Characteristics of Generations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g3ad698dcaf4_0_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ad698dcaf4_0_120"/>
          <p:cNvSpPr txBox="1">
            <a:spLocks noGrp="1"/>
          </p:cNvSpPr>
          <p:nvPr>
            <p:ph type="title"/>
          </p:nvPr>
        </p:nvSpPr>
        <p:spPr>
          <a:xfrm>
            <a:off x="4632960" y="2894002"/>
            <a:ext cx="7315200" cy="10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</a:pPr>
            <a:r>
              <a:rPr lang="en-US"/>
              <a:t>Strategies for breaking down barriers and building trust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ad698dcaf4_0_124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sz="5000" b="1"/>
              <a:t>Visualizing the generations</a:t>
            </a:r>
            <a:endParaRPr sz="5000" b="1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endParaRPr b="1"/>
          </a:p>
        </p:txBody>
      </p:sp>
      <p:sp>
        <p:nvSpPr>
          <p:cNvPr id="102" name="Google Shape;102;g3ad698dcaf4_0_124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11753700" cy="48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000"/>
              <a:buChar char="•"/>
            </a:pPr>
            <a:r>
              <a:rPr lang="en-US" sz="4000"/>
              <a:t>No communication</a:t>
            </a:r>
            <a:endParaRPr sz="4000"/>
          </a:p>
          <a:p>
            <a:pPr marL="45720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000"/>
              <a:buChar char="•"/>
            </a:pPr>
            <a:r>
              <a:rPr lang="en-US" sz="4000"/>
              <a:t>No loopholes</a:t>
            </a:r>
            <a:endParaRPr sz="4000"/>
          </a:p>
          <a:p>
            <a:pPr marL="45720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000"/>
              <a:buChar char="•"/>
            </a:pPr>
            <a:r>
              <a:rPr lang="en-US" sz="4000"/>
              <a:t>Line up from youngest to oldest</a:t>
            </a:r>
            <a:endParaRPr sz="4000"/>
          </a:p>
          <a:p>
            <a:pPr marL="45720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000"/>
              <a:buChar char="•"/>
            </a:pPr>
            <a:r>
              <a:rPr lang="en-US" sz="4000"/>
              <a:t>No other directions</a:t>
            </a:r>
            <a:endParaRPr sz="40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3100" b="1" u="sng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b02dc97b22_0_1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sz="5000" b="1"/>
              <a:t>Working with multiple ages</a:t>
            </a:r>
            <a:endParaRPr sz="5000" b="1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endParaRPr b="1"/>
          </a:p>
        </p:txBody>
      </p:sp>
      <p:sp>
        <p:nvSpPr>
          <p:cNvPr id="108" name="Google Shape;108;g3b02dc97b22_0_1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11753700" cy="48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000"/>
              <a:buChar char="•"/>
            </a:pPr>
            <a:r>
              <a:rPr lang="en-US" sz="4000"/>
              <a:t>While in line, count off so we have groups of 3-4</a:t>
            </a:r>
            <a:endParaRPr sz="4000"/>
          </a:p>
          <a:p>
            <a:pPr marL="914400" lvl="1" indent="-482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000"/>
              <a:buChar char="•"/>
            </a:pPr>
            <a:r>
              <a:rPr lang="en-US" sz="4000"/>
              <a:t>Presenter will tell you what number to count to</a:t>
            </a:r>
            <a:endParaRPr sz="4000"/>
          </a:p>
          <a:p>
            <a:pPr marL="45720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000"/>
              <a:buChar char="•"/>
            </a:pPr>
            <a:r>
              <a:rPr lang="en-US" sz="4000"/>
              <a:t>1s gather together, 2s gathers, etc. </a:t>
            </a:r>
            <a:endParaRPr sz="4000"/>
          </a:p>
          <a:p>
            <a:pPr marL="45720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000"/>
              <a:buChar char="•"/>
            </a:pPr>
            <a:r>
              <a:rPr lang="en-US" sz="4000"/>
              <a:t>How to build trust without a common language? </a:t>
            </a:r>
            <a:endParaRPr sz="40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3100" b="1" u="sng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169</Words>
  <Application>Microsoft Macintosh PowerPoint</Application>
  <PresentationFormat>Widescreen</PresentationFormat>
  <Paragraphs>36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Arial</vt:lpstr>
      <vt:lpstr>Office Theme</vt:lpstr>
      <vt:lpstr>Bridging the Youth Adult Gap  </vt:lpstr>
      <vt:lpstr>Learning Objectives</vt:lpstr>
      <vt:lpstr>How young people view adult advisers</vt:lpstr>
      <vt:lpstr>PowerPoint Presentation</vt:lpstr>
      <vt:lpstr>Characteristics of Generations</vt:lpstr>
      <vt:lpstr>PowerPoint Presentation</vt:lpstr>
      <vt:lpstr>Strategies for breaking down barriers and building trust</vt:lpstr>
      <vt:lpstr>Visualizing the generations </vt:lpstr>
      <vt:lpstr>Working with multiple ages </vt:lpstr>
      <vt:lpstr>PowerPoint Presentation</vt:lpstr>
      <vt:lpstr>Methods to bridge age gaps</vt:lpstr>
      <vt:lpstr>Bridging concepts</vt:lpstr>
      <vt:lpstr>Learning Objectives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Bias, Lailah</dc:creator>
  <cp:lastModifiedBy>Rutter, Troy A [LAS]</cp:lastModifiedBy>
  <cp:revision>2</cp:revision>
  <dcterms:created xsi:type="dcterms:W3CDTF">2025-09-14T07:49:54Z</dcterms:created>
  <dcterms:modified xsi:type="dcterms:W3CDTF">2025-12-30T19:40:07Z</dcterms:modified>
</cp:coreProperties>
</file>