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iZWFpMqPxr0G8ycEjR88p8JEJkW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20" d="100"/>
          <a:sy n="120" d="100"/>
        </p:scale>
        <p:origin x="44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3" name="Google Shape;63;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ad698dcaf4_0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9" name="Google Shape;119;g3ad698dcaf4_0_4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ad698dcaf4_0_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7" name="Google Shape;127;g3ad698dcaf4_0_5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ad698dcaf4_0_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g3ad698dcaf4_0_5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ad698dcaf4_0_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1" name="Google Shape;141;g3ad698dcaf4_0_6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ad698dcaf4_0_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6" name="Google Shape;146;g3ad698dcaf4_0_7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ad698dcaf4_0_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3ad698dcaf4_0_7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ad698dcaf4_0_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8" name="Google Shape;158;g3ad698dcaf4_0_8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ad698dcaf4_0_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4" name="Google Shape;164;g3ad698dcaf4_0_8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ad698dcaf4_0_1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0" name="Google Shape;170;g3ad698dcaf4_0_10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3ad698dcaf4_0_1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9" name="Google Shape;179;g3ad698dcaf4_0_11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8" name="Google Shape;68;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ad698dcaf4_0_1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4" name="Google Shape;184;g3ad698dcaf4_0_10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ad698dcaf4_0_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0" name="Google Shape;190;g3ad698dcaf4_0_9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3ad698dcaf4_0_1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0" name="Google Shape;200;g3ad698dcaf4_0_12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ad698dcaf4_0_1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5" name="Google Shape;205;g3ad698dcaf4_0_12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ad698dcaf4_0_1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1" name="Google Shape;211;g3ad698dcaf4_0_13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6" name="Google Shape;216;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ad698dcaf4_0_1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3" name="Google Shape;223;g3ad698dcaf4_0_13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9" name="Google Shape;229;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5" name="Google Shape;235;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9" name="Google Shape;239;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4" name="Google Shape;74;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ad698dcaf4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g3ad698dcaf4_0_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7" name="Google Shape;87;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3ad698dcaf4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2" name="Google Shape;92;g3ad698dcaf4_0_1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ad698dcaf4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1" name="Google Shape;101;g3ad698dcaf4_0_2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ad698dcaf4_0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6" name="Google Shape;106;g3ad698dcaf4_0_1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ad698dcaf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1" name="Google Shape;111;g3ad698dcaf4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
        <p:cNvGrpSpPr/>
        <p:nvPr/>
      </p:nvGrpSpPr>
      <p:grpSpPr>
        <a:xfrm>
          <a:off x="0" y="0"/>
          <a:ext cx="0" cy="0"/>
          <a:chOff x="0" y="0"/>
          <a:chExt cx="0" cy="0"/>
        </a:xfrm>
      </p:grpSpPr>
      <p:pic>
        <p:nvPicPr>
          <p:cNvPr id="7" name="Google Shape;7;p13" descr="A person and person looking at each other&#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7492" y="-37673"/>
            <a:ext cx="12352150" cy="6939207"/>
          </a:xfrm>
          <a:prstGeom prst="rect">
            <a:avLst/>
          </a:prstGeom>
          <a:noFill/>
          <a:ln>
            <a:noFill/>
          </a:ln>
        </p:spPr>
      </p:pic>
      <p:sp>
        <p:nvSpPr>
          <p:cNvPr id="8" name="Google Shape;8;p13"/>
          <p:cNvSpPr txBox="1">
            <a:spLocks noGrp="1"/>
          </p:cNvSpPr>
          <p:nvPr>
            <p:ph type="title"/>
          </p:nvPr>
        </p:nvSpPr>
        <p:spPr>
          <a:xfrm>
            <a:off x="838200" y="2103437"/>
            <a:ext cx="10515600" cy="1066483"/>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C3C3C3"/>
              </a:buClr>
              <a:buSzPts val="7200"/>
              <a:buFont typeface="Arial"/>
              <a:buNone/>
              <a:defRPr sz="7200" b="0" i="0" u="none" strike="noStrike" cap="none">
                <a:solidFill>
                  <a:srgbClr val="C3C3C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 name="Google Shape;9;p13"/>
          <p:cNvSpPr txBox="1"/>
          <p:nvPr/>
        </p:nvSpPr>
        <p:spPr>
          <a:xfrm>
            <a:off x="838200" y="3200717"/>
            <a:ext cx="10515600" cy="76168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C3C3C3"/>
              </a:buClr>
              <a:buSzPts val="4800"/>
              <a:buFont typeface="Arial"/>
              <a:buNone/>
            </a:pPr>
            <a:endParaRPr sz="4800" b="0" i="1" u="none" strike="noStrike" cap="none">
              <a:solidFill>
                <a:srgbClr val="C3C3C3"/>
              </a:solidFill>
              <a:latin typeface="Arial"/>
              <a:ea typeface="Arial"/>
              <a:cs typeface="Arial"/>
              <a:sym typeface="Arial"/>
            </a:endParaRPr>
          </a:p>
        </p:txBody>
      </p:sp>
      <p:sp>
        <p:nvSpPr>
          <p:cNvPr id="10" name="Google Shape;10;p13"/>
          <p:cNvSpPr txBox="1">
            <a:spLocks noGrp="1"/>
          </p:cNvSpPr>
          <p:nvPr>
            <p:ph type="body" idx="1"/>
          </p:nvPr>
        </p:nvSpPr>
        <p:spPr>
          <a:xfrm>
            <a:off x="838200" y="3225804"/>
            <a:ext cx="10515600" cy="53340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rgbClr val="BFBFBF"/>
              </a:buClr>
              <a:buSzPts val="4000"/>
              <a:buFont typeface="Arial"/>
              <a:buNone/>
              <a:defRPr sz="4000" b="0" i="0" u="none" strike="noStrike" cap="none">
                <a:solidFill>
                  <a:srgbClr val="BFBFBF"/>
                </a:solidFill>
                <a:latin typeface="Arial"/>
                <a:ea typeface="Arial"/>
                <a:cs typeface="Arial"/>
                <a:sym typeface="Arial"/>
              </a:defRPr>
            </a:lvl1pPr>
            <a:lvl2pPr marL="914400" marR="0" lvl="1" indent="-228600" algn="l" rtl="0">
              <a:lnSpc>
                <a:spcPct val="90000"/>
              </a:lnSpc>
              <a:spcBef>
                <a:spcPts val="500"/>
              </a:spcBef>
              <a:spcAft>
                <a:spcPts val="0"/>
              </a:spcAft>
              <a:buClr>
                <a:srgbClr val="BFBFBF"/>
              </a:buClr>
              <a:buSzPts val="2400"/>
              <a:buFont typeface="Arial"/>
              <a:buNone/>
              <a:defRPr sz="2400" b="0" i="0" u="none" strike="noStrike" cap="none">
                <a:solidFill>
                  <a:srgbClr val="BFBFBF"/>
                </a:solidFill>
                <a:latin typeface="Arial"/>
                <a:ea typeface="Arial"/>
                <a:cs typeface="Arial"/>
                <a:sym typeface="Arial"/>
              </a:defRPr>
            </a:lvl2pPr>
            <a:lvl3pPr marL="1371600" marR="0" lvl="2" indent="-355600" algn="l" rtl="0">
              <a:lnSpc>
                <a:spcPct val="90000"/>
              </a:lnSpc>
              <a:spcBef>
                <a:spcPts val="500"/>
              </a:spcBef>
              <a:spcAft>
                <a:spcPts val="0"/>
              </a:spcAft>
              <a:buClr>
                <a:srgbClr val="BFBFBF"/>
              </a:buClr>
              <a:buSzPts val="2000"/>
              <a:buFont typeface="Arial"/>
              <a:buChar char="•"/>
              <a:defRPr sz="2000" b="0" i="0" u="none" strike="noStrike" cap="none">
                <a:solidFill>
                  <a:srgbClr val="BFBFBF"/>
                </a:solidFill>
                <a:latin typeface="Arial"/>
                <a:ea typeface="Arial"/>
                <a:cs typeface="Arial"/>
                <a:sym typeface="Arial"/>
              </a:defRPr>
            </a:lvl3pPr>
            <a:lvl4pPr marL="1828800" marR="0" lvl="3" indent="-342900" algn="l" rtl="0">
              <a:lnSpc>
                <a:spcPct val="90000"/>
              </a:lnSpc>
              <a:spcBef>
                <a:spcPts val="500"/>
              </a:spcBef>
              <a:spcAft>
                <a:spcPts val="0"/>
              </a:spcAft>
              <a:buClr>
                <a:srgbClr val="BFBFBF"/>
              </a:buClr>
              <a:buSzPts val="1800"/>
              <a:buFont typeface="Arial"/>
              <a:buChar char="•"/>
              <a:defRPr sz="1800" b="0" i="0" u="none" strike="noStrike" cap="none">
                <a:solidFill>
                  <a:srgbClr val="BFBFBF"/>
                </a:solidFill>
                <a:latin typeface="Arial"/>
                <a:ea typeface="Arial"/>
                <a:cs typeface="Arial"/>
                <a:sym typeface="Arial"/>
              </a:defRPr>
            </a:lvl4pPr>
            <a:lvl5pPr marL="2286000" marR="0" lvl="4" indent="-342900" algn="l" rtl="0">
              <a:lnSpc>
                <a:spcPct val="90000"/>
              </a:lnSpc>
              <a:spcBef>
                <a:spcPts val="500"/>
              </a:spcBef>
              <a:spcAft>
                <a:spcPts val="0"/>
              </a:spcAft>
              <a:buClr>
                <a:srgbClr val="BFBFBF"/>
              </a:buClr>
              <a:buSzPts val="1800"/>
              <a:buFont typeface="Arial"/>
              <a:buChar char="•"/>
              <a:defRPr sz="1800" b="0" i="0" u="none" strike="noStrike" cap="none">
                <a:solidFill>
                  <a:srgbClr val="BFBFBF"/>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reakout">
  <p:cSld name="Breakout">
    <p:spTree>
      <p:nvGrpSpPr>
        <p:cNvPr id="1" name="Shape 57"/>
        <p:cNvGrpSpPr/>
        <p:nvPr/>
      </p:nvGrpSpPr>
      <p:grpSpPr>
        <a:xfrm>
          <a:off x="0" y="0"/>
          <a:ext cx="0" cy="0"/>
          <a:chOff x="0" y="0"/>
          <a:chExt cx="0" cy="0"/>
        </a:xfrm>
      </p:grpSpPr>
      <p:pic>
        <p:nvPicPr>
          <p:cNvPr id="58" name="Google Shape;58;p22" descr="A logo with text on it&#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5831" y="-23752"/>
            <a:ext cx="12439619" cy="700458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End">
  <p:cSld name="End">
    <p:spTree>
      <p:nvGrpSpPr>
        <p:cNvPr id="1" name="Shape 59"/>
        <p:cNvGrpSpPr/>
        <p:nvPr/>
      </p:nvGrpSpPr>
      <p:grpSpPr>
        <a:xfrm>
          <a:off x="0" y="0"/>
          <a:ext cx="0" cy="0"/>
          <a:chOff x="0" y="0"/>
          <a:chExt cx="0" cy="0"/>
        </a:xfrm>
      </p:grpSpPr>
      <p:pic>
        <p:nvPicPr>
          <p:cNvPr id="60" name="Google Shape;60;p23" descr="A logo for a seminar&#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71450" y="-100117"/>
            <a:ext cx="12541250" cy="706180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egular">
  <p:cSld name="Regular">
    <p:spTree>
      <p:nvGrpSpPr>
        <p:cNvPr id="1" name="Shape 11"/>
        <p:cNvGrpSpPr/>
        <p:nvPr/>
      </p:nvGrpSpPr>
      <p:grpSpPr>
        <a:xfrm>
          <a:off x="0" y="0"/>
          <a:ext cx="0" cy="0"/>
          <a:chOff x="0" y="0"/>
          <a:chExt cx="0" cy="0"/>
        </a:xfrm>
      </p:grpSpPr>
      <p:pic>
        <p:nvPicPr>
          <p:cNvPr id="12" name="Google Shape;12;p14" descr="A white and purple background with a purple border&#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0193" y="0"/>
            <a:ext cx="12232193" cy="6887782"/>
          </a:xfrm>
          <a:prstGeom prst="rect">
            <a:avLst/>
          </a:prstGeom>
          <a:noFill/>
          <a:ln>
            <a:noFill/>
          </a:ln>
        </p:spPr>
      </p:pic>
      <p:sp>
        <p:nvSpPr>
          <p:cNvPr id="13" name="Google Shape;13;p14"/>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3F3F3F"/>
              </a:buClr>
              <a:buSzPts val="6000"/>
              <a:buFont typeface="Arial"/>
              <a:buNone/>
              <a:defRPr sz="6000" b="0" i="0" u="none" strike="noStrike" cap="none">
                <a:solidFill>
                  <a:srgbClr val="3F3F3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 name="Google Shape;14;p14"/>
          <p:cNvSpPr/>
          <p:nvPr/>
        </p:nvSpPr>
        <p:spPr>
          <a:xfrm>
            <a:off x="167639" y="964237"/>
            <a:ext cx="11856721" cy="112291"/>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5" name="Google Shape;15;p14"/>
          <p:cNvSpPr txBox="1">
            <a:spLocks noGrp="1"/>
          </p:cNvSpPr>
          <p:nvPr>
            <p:ph type="body" idx="1"/>
          </p:nvPr>
        </p:nvSpPr>
        <p:spPr>
          <a:xfrm>
            <a:off x="168274" y="1214438"/>
            <a:ext cx="11753649" cy="483421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6" name="Google Shape;16;p14"/>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lumn">
  <p:cSld name="Two Column">
    <p:spTree>
      <p:nvGrpSpPr>
        <p:cNvPr id="1" name="Shape 17"/>
        <p:cNvGrpSpPr/>
        <p:nvPr/>
      </p:nvGrpSpPr>
      <p:grpSpPr>
        <a:xfrm>
          <a:off x="0" y="0"/>
          <a:ext cx="0" cy="0"/>
          <a:chOff x="0" y="0"/>
          <a:chExt cx="0" cy="0"/>
        </a:xfrm>
      </p:grpSpPr>
      <p:pic>
        <p:nvPicPr>
          <p:cNvPr id="18" name="Google Shape;18;p15" descr="A white and orange background with triangle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95459" y="-1"/>
            <a:ext cx="12287459" cy="6918901"/>
          </a:xfrm>
          <a:prstGeom prst="rect">
            <a:avLst/>
          </a:prstGeom>
          <a:noFill/>
          <a:ln>
            <a:noFill/>
          </a:ln>
        </p:spPr>
      </p:pic>
      <p:sp>
        <p:nvSpPr>
          <p:cNvPr id="19" name="Google Shape;19;p15"/>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3F3F3F"/>
              </a:buClr>
              <a:buSzPts val="6000"/>
              <a:buFont typeface="Arial"/>
              <a:buNone/>
              <a:defRPr sz="6000" b="0" i="0" u="none" strike="noStrike" cap="none">
                <a:solidFill>
                  <a:srgbClr val="3F3F3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0" name="Google Shape;20;p15"/>
          <p:cNvSpPr/>
          <p:nvPr/>
        </p:nvSpPr>
        <p:spPr>
          <a:xfrm>
            <a:off x="167639" y="964237"/>
            <a:ext cx="11856721" cy="112291"/>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 name="Google Shape;21;p15"/>
          <p:cNvSpPr txBox="1">
            <a:spLocks noGrp="1"/>
          </p:cNvSpPr>
          <p:nvPr>
            <p:ph type="body" idx="1"/>
          </p:nvPr>
        </p:nvSpPr>
        <p:spPr>
          <a:xfrm>
            <a:off x="168274" y="1214438"/>
            <a:ext cx="5065115" cy="47219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 name="Google Shape;22;p15"/>
          <p:cNvSpPr txBox="1">
            <a:spLocks noGrp="1"/>
          </p:cNvSpPr>
          <p:nvPr>
            <p:ph type="body" idx="2"/>
          </p:nvPr>
        </p:nvSpPr>
        <p:spPr>
          <a:xfrm>
            <a:off x="5666178" y="1214438"/>
            <a:ext cx="5065116" cy="47219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3" name="Google Shape;23;p15"/>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amp; Text">
  <p:cSld name="Picture &amp; Text">
    <p:spTree>
      <p:nvGrpSpPr>
        <p:cNvPr id="1" name="Shape 24"/>
        <p:cNvGrpSpPr/>
        <p:nvPr/>
      </p:nvGrpSpPr>
      <p:grpSpPr>
        <a:xfrm>
          <a:off x="0" y="0"/>
          <a:ext cx="0" cy="0"/>
          <a:chOff x="0" y="0"/>
          <a:chExt cx="0" cy="0"/>
        </a:xfrm>
      </p:grpSpPr>
      <p:pic>
        <p:nvPicPr>
          <p:cNvPr id="25" name="Google Shape;25;p16" descr="A white background with green triangle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2039" y="-1"/>
            <a:ext cx="12204039" cy="6871929"/>
          </a:xfrm>
          <a:prstGeom prst="rect">
            <a:avLst/>
          </a:prstGeom>
          <a:noFill/>
          <a:ln>
            <a:noFill/>
          </a:ln>
        </p:spPr>
      </p:pic>
      <p:sp>
        <p:nvSpPr>
          <p:cNvPr id="26" name="Google Shape;26;p16"/>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3F3F3F"/>
              </a:buClr>
              <a:buSzPts val="6000"/>
              <a:buFont typeface="Arial"/>
              <a:buNone/>
              <a:defRPr sz="6000" b="0" i="0" u="none" strike="noStrike" cap="none">
                <a:solidFill>
                  <a:srgbClr val="3F3F3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Google Shape;27;p16"/>
          <p:cNvSpPr/>
          <p:nvPr/>
        </p:nvSpPr>
        <p:spPr>
          <a:xfrm>
            <a:off x="167639" y="964237"/>
            <a:ext cx="11856721" cy="112291"/>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8" name="Google Shape;28;p16"/>
          <p:cNvSpPr>
            <a:spLocks noGrp="1"/>
          </p:cNvSpPr>
          <p:nvPr>
            <p:ph type="pic" idx="2"/>
          </p:nvPr>
        </p:nvSpPr>
        <p:spPr>
          <a:xfrm>
            <a:off x="6840637" y="1214651"/>
            <a:ext cx="5168801" cy="2952537"/>
          </a:xfrm>
          <a:prstGeom prst="rect">
            <a:avLst/>
          </a:prstGeom>
          <a:noFill/>
          <a:ln>
            <a:noFill/>
          </a:ln>
        </p:spPr>
        <p:txBody>
          <a:bodyPr/>
          <a:lstStyle/>
          <a:p>
            <a:endParaRPr lang="en-US"/>
          </a:p>
        </p:txBody>
      </p:sp>
      <p:sp>
        <p:nvSpPr>
          <p:cNvPr id="29" name="Google Shape;29;p16"/>
          <p:cNvSpPr txBox="1">
            <a:spLocks noGrp="1"/>
          </p:cNvSpPr>
          <p:nvPr>
            <p:ph type="body" idx="1"/>
          </p:nvPr>
        </p:nvSpPr>
        <p:spPr>
          <a:xfrm>
            <a:off x="168275" y="1214438"/>
            <a:ext cx="6370638" cy="48342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0" name="Google Shape;30;p16"/>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
        <p:nvSpPr>
          <p:cNvPr id="31" name="Google Shape;31;p16"/>
          <p:cNvSpPr txBox="1"/>
          <p:nvPr/>
        </p:nvSpPr>
        <p:spPr>
          <a:xfrm>
            <a:off x="-196770" y="5046562"/>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 name="Google Shape;32;p16"/>
          <p:cNvSpPr txBox="1">
            <a:spLocks noGrp="1"/>
          </p:cNvSpPr>
          <p:nvPr>
            <p:ph type="body" idx="3"/>
          </p:nvPr>
        </p:nvSpPr>
        <p:spPr>
          <a:xfrm>
            <a:off x="6840538" y="4337050"/>
            <a:ext cx="5168900" cy="2619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Text - Statistic">
  <p:cSld name="Big Text - Statistic">
    <p:spTree>
      <p:nvGrpSpPr>
        <p:cNvPr id="1" name="Shape 33"/>
        <p:cNvGrpSpPr/>
        <p:nvPr/>
      </p:nvGrpSpPr>
      <p:grpSpPr>
        <a:xfrm>
          <a:off x="0" y="0"/>
          <a:ext cx="0" cy="0"/>
          <a:chOff x="0" y="0"/>
          <a:chExt cx="0" cy="0"/>
        </a:xfrm>
      </p:grpSpPr>
      <p:pic>
        <p:nvPicPr>
          <p:cNvPr id="34" name="Google Shape;34;p17" descr="A white background with a grey border&#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5169" y="-1"/>
            <a:ext cx="12227169" cy="6884953"/>
          </a:xfrm>
          <a:prstGeom prst="rect">
            <a:avLst/>
          </a:prstGeom>
          <a:noFill/>
          <a:ln>
            <a:noFill/>
          </a:ln>
        </p:spPr>
      </p:pic>
      <p:sp>
        <p:nvSpPr>
          <p:cNvPr id="35" name="Google Shape;35;p17"/>
          <p:cNvSpPr txBox="1">
            <a:spLocks noGrp="1"/>
          </p:cNvSpPr>
          <p:nvPr>
            <p:ph type="body" idx="1"/>
          </p:nvPr>
        </p:nvSpPr>
        <p:spPr>
          <a:xfrm>
            <a:off x="1933575" y="1423707"/>
            <a:ext cx="8634413" cy="304412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C00000"/>
              </a:buClr>
              <a:buSzPts val="9600"/>
              <a:buFont typeface="Arial"/>
              <a:buNone/>
              <a:defRPr sz="9600" b="1" i="0" u="none" strike="noStrike" cap="none">
                <a:solidFill>
                  <a:srgbClr val="C00000"/>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6" name="Google Shape;36;p17"/>
          <p:cNvSpPr txBox="1">
            <a:spLocks noGrp="1"/>
          </p:cNvSpPr>
          <p:nvPr>
            <p:ph type="body" idx="2"/>
          </p:nvPr>
        </p:nvSpPr>
        <p:spPr>
          <a:xfrm>
            <a:off x="1933575" y="3680910"/>
            <a:ext cx="8634413" cy="101917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7" name="Google Shape;37;p17"/>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8"/>
        <p:cNvGrpSpPr/>
        <p:nvPr/>
      </p:nvGrpSpPr>
      <p:grpSpPr>
        <a:xfrm>
          <a:off x="0" y="0"/>
          <a:ext cx="0" cy="0"/>
          <a:chOff x="0" y="0"/>
          <a:chExt cx="0" cy="0"/>
        </a:xfrm>
      </p:grpSpPr>
      <p:pic>
        <p:nvPicPr>
          <p:cNvPr id="39" name="Google Shape;39;p18" descr="A white surface with a black and grey background&#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12212203" cy="6876526"/>
          </a:xfrm>
          <a:prstGeom prst="rect">
            <a:avLst/>
          </a:prstGeom>
          <a:noFill/>
          <a:ln>
            <a:noFill/>
          </a:ln>
        </p:spPr>
      </p:pic>
      <p:sp>
        <p:nvSpPr>
          <p:cNvPr id="40" name="Google Shape;40;p18"/>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
        <p:nvSpPr>
          <p:cNvPr id="41" name="Google Shape;41;p18"/>
          <p:cNvSpPr/>
          <p:nvPr/>
        </p:nvSpPr>
        <p:spPr>
          <a:xfrm>
            <a:off x="1610810" y="1101958"/>
            <a:ext cx="8970380" cy="335666"/>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 name="Google Shape;42;p18"/>
          <p:cNvSpPr/>
          <p:nvPr/>
        </p:nvSpPr>
        <p:spPr>
          <a:xfrm>
            <a:off x="1610810" y="1437624"/>
            <a:ext cx="8970380" cy="349555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 name="Google Shape;43;p18"/>
          <p:cNvSpPr txBox="1">
            <a:spLocks noGrp="1"/>
          </p:cNvSpPr>
          <p:nvPr>
            <p:ph type="body" idx="1"/>
          </p:nvPr>
        </p:nvSpPr>
        <p:spPr>
          <a:xfrm>
            <a:off x="1724628" y="1562100"/>
            <a:ext cx="8657622" cy="2697384"/>
          </a:xfrm>
          <a:prstGeom prst="rect">
            <a:avLst/>
          </a:prstGeom>
          <a:noFill/>
          <a:ln>
            <a:noFill/>
          </a:ln>
        </p:spPr>
        <p:txBody>
          <a:bodyPr spcFirstLastPara="1" wrap="square" lIns="91425" tIns="45700" rIns="91425" bIns="45700" anchor="ctr" anchorCtr="0">
            <a:noAutofit/>
          </a:bodyPr>
          <a:lstStyle>
            <a:lvl1pPr marL="457200" marR="0" lvl="0" indent="-228600" algn="just"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4" name="Google Shape;44;p18"/>
          <p:cNvSpPr txBox="1">
            <a:spLocks noGrp="1"/>
          </p:cNvSpPr>
          <p:nvPr>
            <p:ph type="body" idx="2"/>
          </p:nvPr>
        </p:nvSpPr>
        <p:spPr>
          <a:xfrm>
            <a:off x="1724628" y="4383960"/>
            <a:ext cx="8657622" cy="393732"/>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90000"/>
              </a:lnSpc>
              <a:spcBef>
                <a:spcPts val="1000"/>
              </a:spcBef>
              <a:spcAft>
                <a:spcPts val="0"/>
              </a:spcAft>
              <a:buClr>
                <a:srgbClr val="C3C3C3"/>
              </a:buClr>
              <a:buSzPts val="2800"/>
              <a:buFont typeface="Arial"/>
              <a:buNone/>
              <a:defRPr sz="2800" b="1" i="1" u="none" strike="noStrike" cap="none">
                <a:solidFill>
                  <a:srgbClr val="C3C3C3"/>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ideo">
  <p:cSld name="Video">
    <p:spTree>
      <p:nvGrpSpPr>
        <p:cNvPr id="1" name="Shape 45"/>
        <p:cNvGrpSpPr/>
        <p:nvPr/>
      </p:nvGrpSpPr>
      <p:grpSpPr>
        <a:xfrm>
          <a:off x="0" y="0"/>
          <a:ext cx="0" cy="0"/>
          <a:chOff x="0" y="0"/>
          <a:chExt cx="0" cy="0"/>
        </a:xfrm>
      </p:grpSpPr>
      <p:pic>
        <p:nvPicPr>
          <p:cNvPr id="46" name="Google Shape;46;p19" descr="A white surface with a black and grey background&#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12215151" cy="6861576"/>
          </a:xfrm>
          <a:prstGeom prst="rect">
            <a:avLst/>
          </a:prstGeom>
          <a:noFill/>
          <a:ln>
            <a:noFill/>
          </a:ln>
        </p:spPr>
      </p:pic>
      <p:sp>
        <p:nvSpPr>
          <p:cNvPr id="47" name="Google Shape;47;p19"/>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
        <p:nvSpPr>
          <p:cNvPr id="48" name="Google Shape;48;p19"/>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3F3F3F"/>
              </a:buClr>
              <a:buSzPts val="6000"/>
              <a:buFont typeface="Arial"/>
              <a:buNone/>
              <a:defRPr sz="6000" b="0" i="0" u="none" strike="noStrike" cap="none">
                <a:solidFill>
                  <a:srgbClr val="3F3F3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9" name="Google Shape;49;p19"/>
          <p:cNvSpPr/>
          <p:nvPr/>
        </p:nvSpPr>
        <p:spPr>
          <a:xfrm>
            <a:off x="167639" y="964237"/>
            <a:ext cx="11856721" cy="112291"/>
          </a:xfrm>
          <a:prstGeom prst="rect">
            <a:avLst/>
          </a:prstGeom>
          <a:solidFill>
            <a:srgbClr val="C3C3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0" name="Google Shape;50;p19"/>
          <p:cNvSpPr>
            <a:spLocks noGrp="1"/>
          </p:cNvSpPr>
          <p:nvPr>
            <p:ph type="media" idx="2"/>
          </p:nvPr>
        </p:nvSpPr>
        <p:spPr>
          <a:xfrm>
            <a:off x="168275" y="1255713"/>
            <a:ext cx="11855450" cy="469741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51"/>
        <p:cNvGrpSpPr/>
        <p:nvPr/>
      </p:nvGrpSpPr>
      <p:grpSpPr>
        <a:xfrm>
          <a:off x="0" y="0"/>
          <a:ext cx="0" cy="0"/>
          <a:chOff x="0" y="0"/>
          <a:chExt cx="0" cy="0"/>
        </a:xfrm>
      </p:grpSpPr>
      <p:pic>
        <p:nvPicPr>
          <p:cNvPr id="52" name="Google Shape;52;p20" descr="A white surface with a black and grey background&#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32657"/>
            <a:ext cx="12295295" cy="6923314"/>
          </a:xfrm>
          <a:prstGeom prst="rect">
            <a:avLst/>
          </a:prstGeom>
          <a:noFill/>
          <a:ln>
            <a:noFill/>
          </a:ln>
        </p:spPr>
      </p:pic>
      <p:sp>
        <p:nvSpPr>
          <p:cNvPr id="53" name="Google Shape;53;p20"/>
          <p:cNvSpPr txBox="1"/>
          <p:nvPr/>
        </p:nvSpPr>
        <p:spPr>
          <a:xfrm>
            <a:off x="29499" y="6134581"/>
            <a:ext cx="938071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rgbClr val="C3C3C3"/>
                </a:solidFill>
                <a:latin typeface="Arial"/>
                <a:ea typeface="Arial"/>
                <a:cs typeface="Arial"/>
                <a:sym typeface="Arial"/>
              </a:rPr>
              <a:t>SECTION LEADERSHIP SEMINAR</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New Topic">
  <p:cSld name="New Topic">
    <p:spTree>
      <p:nvGrpSpPr>
        <p:cNvPr id="1" name="Shape 54"/>
        <p:cNvGrpSpPr/>
        <p:nvPr/>
      </p:nvGrpSpPr>
      <p:grpSpPr>
        <a:xfrm>
          <a:off x="0" y="0"/>
          <a:ext cx="0" cy="0"/>
          <a:chOff x="0" y="0"/>
          <a:chExt cx="0" cy="0"/>
        </a:xfrm>
      </p:grpSpPr>
      <p:pic>
        <p:nvPicPr>
          <p:cNvPr id="55" name="Google Shape;55;p21" descr="A grey and blue logo&#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350" y="0"/>
            <a:ext cx="12185650" cy="6861574"/>
          </a:xfrm>
          <a:prstGeom prst="rect">
            <a:avLst/>
          </a:prstGeom>
          <a:noFill/>
          <a:ln>
            <a:noFill/>
          </a:ln>
        </p:spPr>
      </p:pic>
      <p:sp>
        <p:nvSpPr>
          <p:cNvPr id="56" name="Google Shape;56;p21"/>
          <p:cNvSpPr txBox="1">
            <a:spLocks noGrp="1"/>
          </p:cNvSpPr>
          <p:nvPr>
            <p:ph type="title"/>
          </p:nvPr>
        </p:nvSpPr>
        <p:spPr>
          <a:xfrm>
            <a:off x="4632960" y="2894002"/>
            <a:ext cx="7315200" cy="1069995"/>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rgbClr val="C3C3C3"/>
              </a:buClr>
              <a:buSzPts val="7200"/>
              <a:buFont typeface="Arial"/>
              <a:buNone/>
              <a:defRPr sz="7200" b="0" i="0" u="none" strike="noStrike" cap="none">
                <a:solidFill>
                  <a:srgbClr val="C3C3C3"/>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14.jpe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hyperlink" Target="http://www.youtube.com/watch?v=qnOv-o3lVxA"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
          <p:cNvSpPr txBox="1">
            <a:spLocks noGrp="1"/>
          </p:cNvSpPr>
          <p:nvPr>
            <p:ph type="title"/>
          </p:nvPr>
        </p:nvSpPr>
        <p:spPr>
          <a:xfrm>
            <a:off x="838200" y="1663837"/>
            <a:ext cx="10515600" cy="10665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3C3C3"/>
              </a:buClr>
              <a:buSzPts val="7200"/>
              <a:buFont typeface="Arial"/>
              <a:buNone/>
            </a:pPr>
            <a:r>
              <a:rPr lang="en-US"/>
              <a:t>Creating a Culture: </a:t>
            </a:r>
            <a:endParaRPr/>
          </a:p>
          <a:p>
            <a:pPr marL="0" lvl="0" indent="0" algn="ctr" rtl="0">
              <a:lnSpc>
                <a:spcPct val="90000"/>
              </a:lnSpc>
              <a:spcBef>
                <a:spcPts val="0"/>
              </a:spcBef>
              <a:spcAft>
                <a:spcPts val="0"/>
              </a:spcAft>
              <a:buClr>
                <a:srgbClr val="C3C3C3"/>
              </a:buClr>
              <a:buSzPts val="7200"/>
              <a:buFont typeface="Arial"/>
              <a:buNone/>
            </a:pPr>
            <a:r>
              <a:rPr lang="en-US" sz="5100"/>
              <a:t>Making Authentic Relationships</a:t>
            </a:r>
            <a:endParaRPr sz="5100"/>
          </a:p>
          <a:p>
            <a:pPr marL="0" lvl="0" indent="0" algn="ctr" rtl="0">
              <a:lnSpc>
                <a:spcPct val="90000"/>
              </a:lnSpc>
              <a:spcBef>
                <a:spcPts val="0"/>
              </a:spcBef>
              <a:spcAft>
                <a:spcPts val="0"/>
              </a:spcAft>
              <a:buClr>
                <a:srgbClr val="C3C3C3"/>
              </a:buClr>
              <a:buSzPts val="7200"/>
              <a:buFont typeface="Arial"/>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g3ad698dcaf4_0_45"/>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1: Listening Actively</a:t>
            </a:r>
            <a:endParaRPr/>
          </a:p>
        </p:txBody>
      </p:sp>
      <p:pic>
        <p:nvPicPr>
          <p:cNvPr id="122" name="Google Shape;122;g3ad698dcaf4_0_45" descr="A person holding a camera to a child&#10;&#10;AI-generated content may be incorrect."/>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840637" y="1214651"/>
            <a:ext cx="5168800" cy="2952535"/>
          </a:xfrm>
          <a:prstGeom prst="rect">
            <a:avLst/>
          </a:prstGeom>
          <a:noFill/>
          <a:ln>
            <a:noFill/>
          </a:ln>
        </p:spPr>
      </p:pic>
      <p:sp>
        <p:nvSpPr>
          <p:cNvPr id="123" name="Google Shape;123;g3ad698dcaf4_0_45"/>
          <p:cNvSpPr txBox="1">
            <a:spLocks noGrp="1"/>
          </p:cNvSpPr>
          <p:nvPr>
            <p:ph type="body" idx="1"/>
          </p:nvPr>
        </p:nvSpPr>
        <p:spPr>
          <a:xfrm>
            <a:off x="168275" y="1214438"/>
            <a:ext cx="6370500" cy="4834200"/>
          </a:xfrm>
          <a:prstGeom prst="rect">
            <a:avLst/>
          </a:prstGeom>
          <a:noFill/>
          <a:ln>
            <a:noFill/>
          </a:ln>
        </p:spPr>
        <p:txBody>
          <a:bodyPr spcFirstLastPara="1" wrap="square" lIns="91425" tIns="45700" rIns="91425" bIns="45700" anchor="t" anchorCtr="0">
            <a:noAutofit/>
          </a:bodyPr>
          <a:lstStyle/>
          <a:p>
            <a:pPr marL="457200" lvl="0" indent="-387350" algn="just" rtl="0">
              <a:lnSpc>
                <a:spcPct val="115000"/>
              </a:lnSpc>
              <a:spcBef>
                <a:spcPts val="0"/>
              </a:spcBef>
              <a:spcAft>
                <a:spcPts val="0"/>
              </a:spcAft>
              <a:buSzPts val="2500"/>
              <a:buFont typeface="Calibri"/>
              <a:buChar char="●"/>
            </a:pPr>
            <a:r>
              <a:rPr lang="en-US" sz="2500" b="1">
                <a:latin typeface="Calibri"/>
                <a:ea typeface="Calibri"/>
                <a:cs typeface="Calibri"/>
                <a:sym typeface="Calibri"/>
              </a:rPr>
              <a:t>“Which of the following is an example of </a:t>
            </a:r>
            <a:r>
              <a:rPr lang="en-US" sz="2500" b="1" i="1">
                <a:latin typeface="Calibri"/>
                <a:ea typeface="Calibri"/>
                <a:cs typeface="Calibri"/>
                <a:sym typeface="Calibri"/>
              </a:rPr>
              <a:t>intentional listening</a:t>
            </a:r>
            <a:r>
              <a:rPr lang="en-US" sz="2500" b="1">
                <a:latin typeface="Calibri"/>
                <a:ea typeface="Calibri"/>
                <a:cs typeface="Calibri"/>
                <a:sym typeface="Calibri"/>
              </a:rPr>
              <a:t>?”</a:t>
            </a:r>
            <a:endParaRPr sz="2500" b="1">
              <a:latin typeface="Calibri"/>
              <a:ea typeface="Calibri"/>
              <a:cs typeface="Calibri"/>
              <a:sym typeface="Calibri"/>
            </a:endParaRPr>
          </a:p>
          <a:p>
            <a:pPr marL="914400" lvl="1" indent="-387350" algn="just" rtl="0">
              <a:lnSpc>
                <a:spcPct val="115000"/>
              </a:lnSpc>
              <a:spcBef>
                <a:spcPts val="0"/>
              </a:spcBef>
              <a:spcAft>
                <a:spcPts val="0"/>
              </a:spcAft>
              <a:buSzPts val="2500"/>
              <a:buFont typeface="Calibri"/>
              <a:buChar char="○"/>
            </a:pPr>
            <a:r>
              <a:rPr lang="en-US" sz="2500">
                <a:latin typeface="Calibri"/>
                <a:ea typeface="Calibri"/>
                <a:cs typeface="Calibri"/>
                <a:sym typeface="Calibri"/>
              </a:rPr>
              <a:t>A. Waiting until they finish speaking so you can tell your story</a:t>
            </a:r>
            <a:endParaRPr sz="2500">
              <a:latin typeface="Calibri"/>
              <a:ea typeface="Calibri"/>
              <a:cs typeface="Calibri"/>
              <a:sym typeface="Calibri"/>
            </a:endParaRPr>
          </a:p>
          <a:p>
            <a:pPr marL="914400" lvl="1" indent="-387350" algn="just" rtl="0">
              <a:lnSpc>
                <a:spcPct val="115000"/>
              </a:lnSpc>
              <a:spcBef>
                <a:spcPts val="0"/>
              </a:spcBef>
              <a:spcAft>
                <a:spcPts val="0"/>
              </a:spcAft>
              <a:buSzPts val="2500"/>
              <a:buFont typeface="Calibri"/>
              <a:buChar char="○"/>
            </a:pPr>
            <a:r>
              <a:rPr lang="en-US" sz="2500" b="1">
                <a:latin typeface="Calibri"/>
                <a:ea typeface="Calibri"/>
                <a:cs typeface="Calibri"/>
                <a:sym typeface="Calibri"/>
              </a:rPr>
              <a:t>B. Making eye contact, nodding, and asking a follow-up question</a:t>
            </a:r>
            <a:endParaRPr sz="2500" b="1">
              <a:latin typeface="Calibri"/>
              <a:ea typeface="Calibri"/>
              <a:cs typeface="Calibri"/>
              <a:sym typeface="Calibri"/>
            </a:endParaRPr>
          </a:p>
          <a:p>
            <a:pPr marL="914400" lvl="1" indent="-387350" algn="just" rtl="0">
              <a:lnSpc>
                <a:spcPct val="115000"/>
              </a:lnSpc>
              <a:spcBef>
                <a:spcPts val="0"/>
              </a:spcBef>
              <a:spcAft>
                <a:spcPts val="0"/>
              </a:spcAft>
              <a:buSzPts val="2500"/>
              <a:buFont typeface="Calibri"/>
              <a:buChar char="○"/>
            </a:pPr>
            <a:r>
              <a:rPr lang="en-US" sz="2500">
                <a:latin typeface="Calibri"/>
                <a:ea typeface="Calibri"/>
                <a:cs typeface="Calibri"/>
                <a:sym typeface="Calibri"/>
              </a:rPr>
              <a:t>C. Looking around the room while they talk, then offering advice</a:t>
            </a:r>
            <a:endParaRPr sz="2500">
              <a:latin typeface="Calibri"/>
              <a:ea typeface="Calibri"/>
              <a:cs typeface="Calibri"/>
              <a:sym typeface="Calibri"/>
            </a:endParaRPr>
          </a:p>
          <a:p>
            <a:pPr marL="914400" lvl="1" indent="-387350" algn="just" rtl="0">
              <a:lnSpc>
                <a:spcPct val="115000"/>
              </a:lnSpc>
              <a:spcBef>
                <a:spcPts val="0"/>
              </a:spcBef>
              <a:spcAft>
                <a:spcPts val="0"/>
              </a:spcAft>
              <a:buSzPts val="2500"/>
              <a:buFont typeface="Calibri"/>
              <a:buChar char="○"/>
            </a:pPr>
            <a:r>
              <a:rPr lang="en-US" sz="2500">
                <a:latin typeface="Calibri"/>
                <a:ea typeface="Calibri"/>
                <a:cs typeface="Calibri"/>
                <a:sym typeface="Calibri"/>
              </a:rPr>
              <a:t>D. Texting someone back while they explain a problem</a:t>
            </a:r>
            <a:endParaRPr sz="2500">
              <a:latin typeface="Calibri"/>
              <a:ea typeface="Calibri"/>
              <a:cs typeface="Calibri"/>
              <a:sym typeface="Calibri"/>
            </a:endParaRPr>
          </a:p>
          <a:p>
            <a:pPr marL="0" lvl="0" indent="0" algn="l" rtl="0">
              <a:lnSpc>
                <a:spcPct val="90000"/>
              </a:lnSpc>
              <a:spcBef>
                <a:spcPts val="0"/>
              </a:spcBef>
              <a:spcAft>
                <a:spcPts val="0"/>
              </a:spcAft>
              <a:buClr>
                <a:schemeClr val="dk1"/>
              </a:buClr>
              <a:buSzPts val="2800"/>
              <a:buNone/>
            </a:pPr>
            <a:endParaRPr sz="4000"/>
          </a:p>
        </p:txBody>
      </p:sp>
      <p:sp>
        <p:nvSpPr>
          <p:cNvPr id="124" name="Google Shape;124;g3ad698dcaf4_0_45"/>
          <p:cNvSpPr txBox="1"/>
          <p:nvPr/>
        </p:nvSpPr>
        <p:spPr>
          <a:xfrm>
            <a:off x="6785217" y="4202139"/>
            <a:ext cx="5168400" cy="434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0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3ad698dcaf4_0_52"/>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Active Listening Activity</a:t>
            </a:r>
            <a:endParaRPr/>
          </a:p>
        </p:txBody>
      </p:sp>
      <p:sp>
        <p:nvSpPr>
          <p:cNvPr id="130" name="Google Shape;130;g3ad698dcaf4_0_52"/>
          <p:cNvSpPr txBox="1">
            <a:spLocks noGrp="1"/>
          </p:cNvSpPr>
          <p:nvPr>
            <p:ph type="body" idx="1"/>
          </p:nvPr>
        </p:nvSpPr>
        <p:spPr>
          <a:xfrm>
            <a:off x="168274" y="1214438"/>
            <a:ext cx="11753700" cy="4834200"/>
          </a:xfrm>
          <a:prstGeom prst="rect">
            <a:avLst/>
          </a:prstGeom>
          <a:noFill/>
          <a:ln>
            <a:noFill/>
          </a:ln>
        </p:spPr>
        <p:txBody>
          <a:bodyPr spcFirstLastPara="1" wrap="square" lIns="91425" tIns="45700" rIns="91425" bIns="45700" anchor="t" anchorCtr="0">
            <a:noAutofit/>
          </a:bodyPr>
          <a:lstStyle/>
          <a:p>
            <a:pPr marL="457200" lvl="0" indent="-425450" algn="l" rtl="0">
              <a:lnSpc>
                <a:spcPct val="150000"/>
              </a:lnSpc>
              <a:spcBef>
                <a:spcPts val="0"/>
              </a:spcBef>
              <a:spcAft>
                <a:spcPts val="0"/>
              </a:spcAft>
              <a:buSzPts val="3100"/>
              <a:buChar char="•"/>
            </a:pPr>
            <a:r>
              <a:rPr lang="en-US" sz="3100"/>
              <a:t>Instructions:</a:t>
            </a:r>
            <a:endParaRPr sz="3100"/>
          </a:p>
          <a:p>
            <a:pPr marL="914400" lvl="1" indent="-400050" algn="l" rtl="0">
              <a:lnSpc>
                <a:spcPct val="150000"/>
              </a:lnSpc>
              <a:spcBef>
                <a:spcPts val="0"/>
              </a:spcBef>
              <a:spcAft>
                <a:spcPts val="0"/>
              </a:spcAft>
              <a:buSzPts val="2700"/>
              <a:buChar char="•"/>
            </a:pPr>
            <a:r>
              <a:rPr lang="en-US" sz="2700"/>
              <a:t>In pairs, have one person share something exciting they’ve done recently while the other practices active listening (no interrupting, just reflecting and asking one follow-up question)</a:t>
            </a:r>
            <a:endParaRPr sz="2700"/>
          </a:p>
          <a:p>
            <a:pPr marL="914400" lvl="1" indent="-400050" algn="l" rtl="0">
              <a:lnSpc>
                <a:spcPct val="150000"/>
              </a:lnSpc>
              <a:spcBef>
                <a:spcPts val="0"/>
              </a:spcBef>
              <a:spcAft>
                <a:spcPts val="0"/>
              </a:spcAft>
              <a:buSzPts val="2700"/>
              <a:buChar char="•"/>
            </a:pPr>
            <a:r>
              <a:rPr lang="en-US" sz="2700"/>
              <a:t>Once the first person has concluded, please switch roles!</a:t>
            </a:r>
            <a:endParaRPr sz="2700"/>
          </a:p>
          <a:p>
            <a:pPr marL="0" lvl="0" indent="0" algn="l" rtl="0">
              <a:lnSpc>
                <a:spcPct val="150000"/>
              </a:lnSpc>
              <a:spcBef>
                <a:spcPts val="0"/>
              </a:spcBef>
              <a:spcAft>
                <a:spcPts val="0"/>
              </a:spcAft>
              <a:buClr>
                <a:schemeClr val="dk1"/>
              </a:buClr>
              <a:buSzPts val="28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3ad698dcaf4_0_57"/>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1: Listening Actively</a:t>
            </a:r>
            <a:endParaRPr/>
          </a:p>
        </p:txBody>
      </p:sp>
      <p:pic>
        <p:nvPicPr>
          <p:cNvPr id="136" name="Google Shape;136;g3ad698dcaf4_0_57" descr="A person holding a camera to a child&#10;&#10;AI-generated content may be incorrect."/>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840637" y="1214651"/>
            <a:ext cx="5168800" cy="2952535"/>
          </a:xfrm>
          <a:prstGeom prst="rect">
            <a:avLst/>
          </a:prstGeom>
          <a:noFill/>
          <a:ln>
            <a:noFill/>
          </a:ln>
        </p:spPr>
      </p:pic>
      <p:sp>
        <p:nvSpPr>
          <p:cNvPr id="137" name="Google Shape;137;g3ad698dcaf4_0_57"/>
          <p:cNvSpPr txBox="1">
            <a:spLocks noGrp="1"/>
          </p:cNvSpPr>
          <p:nvPr>
            <p:ph type="body" idx="1"/>
          </p:nvPr>
        </p:nvSpPr>
        <p:spPr>
          <a:xfrm>
            <a:off x="168275" y="1214438"/>
            <a:ext cx="6370500" cy="4834200"/>
          </a:xfrm>
          <a:prstGeom prst="rect">
            <a:avLst/>
          </a:prstGeom>
          <a:noFill/>
          <a:ln>
            <a:noFill/>
          </a:ln>
        </p:spPr>
        <p:txBody>
          <a:bodyPr spcFirstLastPara="1" wrap="square" lIns="91425" tIns="45700" rIns="91425" bIns="45700" anchor="t" anchorCtr="0">
            <a:noAutofit/>
          </a:bodyPr>
          <a:lstStyle/>
          <a:p>
            <a:pPr marL="457200" lvl="0" indent="-387350" algn="just" rtl="0">
              <a:lnSpc>
                <a:spcPct val="115000"/>
              </a:lnSpc>
              <a:spcBef>
                <a:spcPts val="0"/>
              </a:spcBef>
              <a:spcAft>
                <a:spcPts val="0"/>
              </a:spcAft>
              <a:buSzPts val="2500"/>
              <a:buFont typeface="Calibri"/>
              <a:buChar char="●"/>
            </a:pPr>
            <a:r>
              <a:rPr lang="en-US" sz="2500" b="1">
                <a:latin typeface="Calibri"/>
                <a:ea typeface="Calibri"/>
                <a:cs typeface="Calibri"/>
                <a:sym typeface="Calibri"/>
              </a:rPr>
              <a:t>Benefits of Listening Actively</a:t>
            </a:r>
            <a:endParaRPr sz="2500" b="1">
              <a:latin typeface="Calibri"/>
              <a:ea typeface="Calibri"/>
              <a:cs typeface="Calibri"/>
              <a:sym typeface="Calibri"/>
            </a:endParaRPr>
          </a:p>
          <a:p>
            <a:pPr marL="914400" lvl="1" indent="-368300" algn="just" rtl="0">
              <a:lnSpc>
                <a:spcPct val="115000"/>
              </a:lnSpc>
              <a:spcBef>
                <a:spcPts val="0"/>
              </a:spcBef>
              <a:spcAft>
                <a:spcPts val="0"/>
              </a:spcAft>
              <a:buSzPts val="2200"/>
              <a:buFont typeface="Calibri"/>
              <a:buChar char="○"/>
            </a:pPr>
            <a:r>
              <a:rPr lang="en-US" sz="2200">
                <a:latin typeface="Calibri"/>
                <a:ea typeface="Calibri"/>
                <a:cs typeface="Calibri"/>
                <a:sym typeface="Calibri"/>
              </a:rPr>
              <a:t>Unique perspectives and positive growth/change in program areas and lodge operations</a:t>
            </a:r>
            <a:endParaRPr sz="2200">
              <a:latin typeface="Calibri"/>
              <a:ea typeface="Calibri"/>
              <a:cs typeface="Calibri"/>
              <a:sym typeface="Calibri"/>
            </a:endParaRPr>
          </a:p>
          <a:p>
            <a:pPr marL="914400" lvl="1" indent="-368300" algn="just" rtl="0">
              <a:lnSpc>
                <a:spcPct val="115000"/>
              </a:lnSpc>
              <a:spcBef>
                <a:spcPts val="0"/>
              </a:spcBef>
              <a:spcAft>
                <a:spcPts val="0"/>
              </a:spcAft>
              <a:buSzPts val="2200"/>
              <a:buFont typeface="Calibri"/>
              <a:buChar char="○"/>
            </a:pPr>
            <a:r>
              <a:rPr lang="en-US" sz="2200">
                <a:latin typeface="Calibri"/>
                <a:ea typeface="Calibri"/>
                <a:cs typeface="Calibri"/>
                <a:sym typeface="Calibri"/>
              </a:rPr>
              <a:t>Diverse opportunities to ensure that all are encouraged and welcome to whatever program your chapter or lodge is offering. </a:t>
            </a:r>
            <a:endParaRPr sz="2200">
              <a:latin typeface="Calibri"/>
              <a:ea typeface="Calibri"/>
              <a:cs typeface="Calibri"/>
              <a:sym typeface="Calibri"/>
            </a:endParaRPr>
          </a:p>
          <a:p>
            <a:pPr marL="914400" lvl="1" indent="-368300" algn="just" rtl="0">
              <a:lnSpc>
                <a:spcPct val="115000"/>
              </a:lnSpc>
              <a:spcBef>
                <a:spcPts val="0"/>
              </a:spcBef>
              <a:spcAft>
                <a:spcPts val="0"/>
              </a:spcAft>
              <a:buSzPts val="2200"/>
              <a:buFont typeface="Calibri"/>
              <a:buChar char="○"/>
            </a:pPr>
            <a:r>
              <a:rPr lang="en-US" sz="2200">
                <a:latin typeface="Calibri"/>
                <a:ea typeface="Calibri"/>
                <a:cs typeface="Calibri"/>
                <a:sym typeface="Calibri"/>
              </a:rPr>
              <a:t>Better relationships can be built from listening to those individuals with whom you work in a scouting setting.  This allows you to recognize and utilize the strengths of the people around you. </a:t>
            </a:r>
            <a:endParaRPr sz="3700"/>
          </a:p>
        </p:txBody>
      </p:sp>
      <p:sp>
        <p:nvSpPr>
          <p:cNvPr id="138" name="Google Shape;138;g3ad698dcaf4_0_57"/>
          <p:cNvSpPr txBox="1"/>
          <p:nvPr/>
        </p:nvSpPr>
        <p:spPr>
          <a:xfrm>
            <a:off x="6785217" y="4202139"/>
            <a:ext cx="5168400" cy="434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0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3ad698dcaf4_0_69"/>
          <p:cNvSpPr txBox="1">
            <a:spLocks noGrp="1"/>
          </p:cNvSpPr>
          <p:nvPr>
            <p:ph type="body" idx="1"/>
          </p:nvPr>
        </p:nvSpPr>
        <p:spPr>
          <a:xfrm>
            <a:off x="1933575" y="1423707"/>
            <a:ext cx="8634300" cy="3044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00000"/>
              </a:buClr>
              <a:buSzPts val="9600"/>
              <a:buNone/>
            </a:pPr>
            <a:r>
              <a:rPr lang="en-US"/>
              <a:t>2: Recognize the Small Things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3ad698dcaf4_0_74"/>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sz="5000" b="1"/>
              <a:t>The fundamentals of the fine details</a:t>
            </a:r>
            <a:endParaRPr sz="5000" b="1"/>
          </a:p>
          <a:p>
            <a:pPr marL="0" lvl="0" indent="0" algn="l" rtl="0">
              <a:lnSpc>
                <a:spcPct val="90000"/>
              </a:lnSpc>
              <a:spcBef>
                <a:spcPts val="0"/>
              </a:spcBef>
              <a:spcAft>
                <a:spcPts val="0"/>
              </a:spcAft>
              <a:buClr>
                <a:srgbClr val="3F3F3F"/>
              </a:buClr>
              <a:buSzPts val="6000"/>
              <a:buFont typeface="Arial"/>
              <a:buNone/>
            </a:pPr>
            <a:endParaRPr b="1"/>
          </a:p>
        </p:txBody>
      </p:sp>
      <p:sp>
        <p:nvSpPr>
          <p:cNvPr id="149" name="Google Shape;149;g3ad698dcaf4_0_74"/>
          <p:cNvSpPr txBox="1">
            <a:spLocks noGrp="1"/>
          </p:cNvSpPr>
          <p:nvPr>
            <p:ph type="body" idx="1"/>
          </p:nvPr>
        </p:nvSpPr>
        <p:spPr>
          <a:xfrm>
            <a:off x="168274" y="1214438"/>
            <a:ext cx="11753700" cy="48342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sz="3100" b="1" u="sng"/>
              <a:t>Celebrate quiet leadership, not just spotlight moments</a:t>
            </a:r>
            <a:endParaRPr sz="3100" b="1" u="sng"/>
          </a:p>
          <a:p>
            <a:pPr marL="457200" lvl="0" indent="-425450" algn="l" rtl="0">
              <a:lnSpc>
                <a:spcPct val="150000"/>
              </a:lnSpc>
              <a:spcBef>
                <a:spcPts val="0"/>
              </a:spcBef>
              <a:spcAft>
                <a:spcPts val="0"/>
              </a:spcAft>
              <a:buSzPts val="3100"/>
              <a:buChar char="•"/>
            </a:pPr>
            <a:r>
              <a:rPr lang="en-US" sz="3100"/>
              <a:t>Creating a culture that supports the work of chapter and lodge volunteers, whether they have an elected or appointed position, can influence the work of both youth and adult participants.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3ad698dcaf4_0_79"/>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sz="5000" b="1"/>
              <a:t>The fundamentals of the fine details</a:t>
            </a:r>
            <a:endParaRPr sz="5000" b="1"/>
          </a:p>
          <a:p>
            <a:pPr marL="0" lvl="0" indent="0" algn="l" rtl="0">
              <a:lnSpc>
                <a:spcPct val="90000"/>
              </a:lnSpc>
              <a:spcBef>
                <a:spcPts val="0"/>
              </a:spcBef>
              <a:spcAft>
                <a:spcPts val="0"/>
              </a:spcAft>
              <a:buClr>
                <a:srgbClr val="3F3F3F"/>
              </a:buClr>
              <a:buSzPts val="6000"/>
              <a:buFont typeface="Arial"/>
              <a:buNone/>
            </a:pPr>
            <a:endParaRPr b="1"/>
          </a:p>
        </p:txBody>
      </p:sp>
      <p:sp>
        <p:nvSpPr>
          <p:cNvPr id="155" name="Google Shape;155;g3ad698dcaf4_0_79"/>
          <p:cNvSpPr txBox="1">
            <a:spLocks noGrp="1"/>
          </p:cNvSpPr>
          <p:nvPr>
            <p:ph type="body" idx="1"/>
          </p:nvPr>
        </p:nvSpPr>
        <p:spPr>
          <a:xfrm>
            <a:off x="168274" y="1214438"/>
            <a:ext cx="11753700" cy="48342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sz="3100" b="1" u="sng"/>
              <a:t>Acknowledge effort, even when it doesn’t lead to success</a:t>
            </a:r>
            <a:endParaRPr sz="3100" b="1" u="sng"/>
          </a:p>
          <a:p>
            <a:pPr marL="457200" lvl="0" indent="-425450" algn="l" rtl="0">
              <a:lnSpc>
                <a:spcPct val="150000"/>
              </a:lnSpc>
              <a:spcBef>
                <a:spcPts val="0"/>
              </a:spcBef>
              <a:spcAft>
                <a:spcPts val="0"/>
              </a:spcAft>
              <a:buSzPts val="3100"/>
              <a:buChar char="•"/>
            </a:pPr>
            <a:r>
              <a:rPr lang="en-US" sz="3100"/>
              <a:t>When following up, utilize the small details of a larger project to provide positive and constructive feedback </a:t>
            </a:r>
            <a:endParaRPr sz="3100"/>
          </a:p>
          <a:p>
            <a:pPr marL="457200" lvl="0" indent="0" algn="l" rtl="0">
              <a:lnSpc>
                <a:spcPct val="150000"/>
              </a:lnSpc>
              <a:spcBef>
                <a:spcPts val="0"/>
              </a:spcBef>
              <a:spcAft>
                <a:spcPts val="0"/>
              </a:spcAft>
              <a:buNone/>
            </a:pPr>
            <a:endParaRPr sz="3100" b="1" u="sng"/>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g3ad698dcaf4_0_84"/>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sz="5000" b="1"/>
              <a:t>The fundamentals of the fine details</a:t>
            </a:r>
            <a:endParaRPr sz="5000" b="1"/>
          </a:p>
          <a:p>
            <a:pPr marL="0" lvl="0" indent="0" algn="l" rtl="0">
              <a:lnSpc>
                <a:spcPct val="90000"/>
              </a:lnSpc>
              <a:spcBef>
                <a:spcPts val="0"/>
              </a:spcBef>
              <a:spcAft>
                <a:spcPts val="0"/>
              </a:spcAft>
              <a:buClr>
                <a:srgbClr val="3F3F3F"/>
              </a:buClr>
              <a:buSzPts val="6000"/>
              <a:buFont typeface="Arial"/>
              <a:buNone/>
            </a:pPr>
            <a:endParaRPr b="1"/>
          </a:p>
        </p:txBody>
      </p:sp>
      <p:sp>
        <p:nvSpPr>
          <p:cNvPr id="161" name="Google Shape;161;g3ad698dcaf4_0_84"/>
          <p:cNvSpPr txBox="1">
            <a:spLocks noGrp="1"/>
          </p:cNvSpPr>
          <p:nvPr>
            <p:ph type="body" idx="1"/>
          </p:nvPr>
        </p:nvSpPr>
        <p:spPr>
          <a:xfrm>
            <a:off x="168274" y="1214438"/>
            <a:ext cx="11753700" cy="48342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sz="3100" b="1" u="sng"/>
              <a:t>Use the tool of “Thank you.”</a:t>
            </a:r>
            <a:endParaRPr sz="3100" b="1" u="sng"/>
          </a:p>
          <a:p>
            <a:pPr marL="457200" lvl="0" indent="-425450" algn="l" rtl="0">
              <a:lnSpc>
                <a:spcPct val="150000"/>
              </a:lnSpc>
              <a:spcBef>
                <a:spcPts val="0"/>
              </a:spcBef>
              <a:spcAft>
                <a:spcPts val="0"/>
              </a:spcAft>
              <a:buSzPts val="3100"/>
              <a:buChar char="•"/>
            </a:pPr>
            <a:r>
              <a:rPr lang="en-US" sz="3100"/>
              <a:t>Saying “Thank you” shares the idea of acknowledgement and reinforcement to develop positive workspaces.</a:t>
            </a:r>
            <a:endParaRPr sz="3100"/>
          </a:p>
          <a:p>
            <a:pPr marL="0" lvl="0" indent="0" algn="l" rtl="0">
              <a:lnSpc>
                <a:spcPct val="150000"/>
              </a:lnSpc>
              <a:spcBef>
                <a:spcPts val="0"/>
              </a:spcBef>
              <a:spcAft>
                <a:spcPts val="0"/>
              </a:spcAft>
              <a:buNone/>
            </a:pPr>
            <a:endParaRPr sz="3100" b="1" u="sng"/>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g3ad698dcaf4_0_89"/>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sz="5000" b="1"/>
              <a:t>The fundamentals of the fine details</a:t>
            </a:r>
            <a:endParaRPr sz="5000" b="1"/>
          </a:p>
          <a:p>
            <a:pPr marL="0" lvl="0" indent="0" algn="l" rtl="0">
              <a:lnSpc>
                <a:spcPct val="90000"/>
              </a:lnSpc>
              <a:spcBef>
                <a:spcPts val="0"/>
              </a:spcBef>
              <a:spcAft>
                <a:spcPts val="0"/>
              </a:spcAft>
              <a:buClr>
                <a:srgbClr val="3F3F3F"/>
              </a:buClr>
              <a:buSzPts val="6000"/>
              <a:buFont typeface="Arial"/>
              <a:buNone/>
            </a:pPr>
            <a:endParaRPr b="1"/>
          </a:p>
        </p:txBody>
      </p:sp>
      <p:sp>
        <p:nvSpPr>
          <p:cNvPr id="167" name="Google Shape;167;g3ad698dcaf4_0_89"/>
          <p:cNvSpPr txBox="1">
            <a:spLocks noGrp="1"/>
          </p:cNvSpPr>
          <p:nvPr>
            <p:ph type="body" idx="1"/>
          </p:nvPr>
        </p:nvSpPr>
        <p:spPr>
          <a:xfrm>
            <a:off x="168274" y="1214438"/>
            <a:ext cx="11753700" cy="48342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sz="3100" b="1" u="sng"/>
              <a:t>Small gestures can create large ripples.</a:t>
            </a:r>
            <a:endParaRPr sz="3100" b="1" u="sng"/>
          </a:p>
          <a:p>
            <a:pPr marL="457200" lvl="0" indent="-425450" algn="l" rtl="0">
              <a:lnSpc>
                <a:spcPct val="150000"/>
              </a:lnSpc>
              <a:spcBef>
                <a:spcPts val="0"/>
              </a:spcBef>
              <a:spcAft>
                <a:spcPts val="0"/>
              </a:spcAft>
              <a:buSzPts val="3100"/>
              <a:buChar char="•"/>
            </a:pPr>
            <a:r>
              <a:rPr lang="en-US" sz="3100"/>
              <a:t>It is the understanding that all actions among chapter and lodge operations seem month by month, but the small steps to help the lodge live its vision will help shape the culture and overall future of the local lodge experience.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g3ad698dcaf4_0_107"/>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Discussion Question</a:t>
            </a:r>
            <a:endParaRPr/>
          </a:p>
        </p:txBody>
      </p:sp>
      <p:pic>
        <p:nvPicPr>
          <p:cNvPr id="173" name="Google Shape;173;g3ad698dcaf4_0_107" title="Screenshot 2025-12-04 at 8.00.05 AM.png"/>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840637" y="1214651"/>
            <a:ext cx="5168800" cy="2952536"/>
          </a:xfrm>
          <a:prstGeom prst="rect">
            <a:avLst/>
          </a:prstGeom>
          <a:noFill/>
          <a:ln>
            <a:noFill/>
          </a:ln>
        </p:spPr>
      </p:pic>
      <p:sp>
        <p:nvSpPr>
          <p:cNvPr id="174" name="Google Shape;174;g3ad698dcaf4_0_107"/>
          <p:cNvSpPr txBox="1">
            <a:spLocks noGrp="1"/>
          </p:cNvSpPr>
          <p:nvPr>
            <p:ph type="body" idx="1"/>
          </p:nvPr>
        </p:nvSpPr>
        <p:spPr>
          <a:xfrm>
            <a:off x="168275" y="1214438"/>
            <a:ext cx="6370500" cy="4834200"/>
          </a:xfrm>
          <a:prstGeom prst="rect">
            <a:avLst/>
          </a:prstGeom>
          <a:noFill/>
          <a:ln>
            <a:noFill/>
          </a:ln>
        </p:spPr>
        <p:txBody>
          <a:bodyPr spcFirstLastPara="1" wrap="square" lIns="91425" tIns="45700" rIns="91425" bIns="45700" anchor="t" anchorCtr="0">
            <a:noAutofit/>
          </a:bodyPr>
          <a:lstStyle/>
          <a:p>
            <a:pPr marL="457200" lvl="0" indent="-469900" algn="l" rtl="0">
              <a:lnSpc>
                <a:spcPct val="150000"/>
              </a:lnSpc>
              <a:spcBef>
                <a:spcPts val="0"/>
              </a:spcBef>
              <a:spcAft>
                <a:spcPts val="0"/>
              </a:spcAft>
              <a:buSzPts val="3800"/>
              <a:buChar char="●"/>
            </a:pPr>
            <a:r>
              <a:rPr lang="en-US" sz="3800"/>
              <a:t>Think of a small, kind action you noticed someone do this week.</a:t>
            </a:r>
            <a:endParaRPr sz="3800"/>
          </a:p>
          <a:p>
            <a:pPr marL="457200" lvl="0" indent="0" algn="l" rtl="0">
              <a:lnSpc>
                <a:spcPct val="150000"/>
              </a:lnSpc>
              <a:spcBef>
                <a:spcPts val="0"/>
              </a:spcBef>
              <a:spcAft>
                <a:spcPts val="0"/>
              </a:spcAft>
              <a:buNone/>
            </a:pPr>
            <a:endParaRPr sz="3800"/>
          </a:p>
          <a:p>
            <a:pPr marL="457200" lvl="0" indent="-469900" algn="l" rtl="0">
              <a:lnSpc>
                <a:spcPct val="150000"/>
              </a:lnSpc>
              <a:spcBef>
                <a:spcPts val="0"/>
              </a:spcBef>
              <a:spcAft>
                <a:spcPts val="0"/>
              </a:spcAft>
              <a:buSzPts val="3800"/>
              <a:buChar char="●"/>
            </a:pPr>
            <a:r>
              <a:rPr lang="en-US" sz="3800"/>
              <a:t>Why did that stand out?</a:t>
            </a:r>
            <a:endParaRPr sz="3800"/>
          </a:p>
          <a:p>
            <a:pPr marL="0" lvl="0" indent="0" algn="l" rtl="0">
              <a:lnSpc>
                <a:spcPct val="150000"/>
              </a:lnSpc>
              <a:spcBef>
                <a:spcPts val="0"/>
              </a:spcBef>
              <a:spcAft>
                <a:spcPts val="0"/>
              </a:spcAft>
              <a:buNone/>
            </a:pPr>
            <a:endParaRPr/>
          </a:p>
        </p:txBody>
      </p:sp>
      <p:sp>
        <p:nvSpPr>
          <p:cNvPr id="175" name="Google Shape;175;g3ad698dcaf4_0_107"/>
          <p:cNvSpPr txBox="1"/>
          <p:nvPr/>
        </p:nvSpPr>
        <p:spPr>
          <a:xfrm>
            <a:off x="6785217" y="4202139"/>
            <a:ext cx="5168400" cy="434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000"/>
              <a:buFont typeface="Arial"/>
              <a:buNone/>
            </a:pPr>
            <a:r>
              <a:rPr lang="en-US" sz="2000">
                <a:solidFill>
                  <a:schemeClr val="dk1"/>
                </a:solidFill>
              </a:rPr>
              <a:t>2025 NCOC</a:t>
            </a:r>
            <a:endParaRPr sz="1400" b="0" i="0" u="none" strike="noStrike" cap="none">
              <a:solidFill>
                <a:srgbClr val="000000"/>
              </a:solidFill>
              <a:latin typeface="Arial"/>
              <a:ea typeface="Arial"/>
              <a:cs typeface="Arial"/>
              <a:sym typeface="Arial"/>
            </a:endParaRPr>
          </a:p>
        </p:txBody>
      </p:sp>
      <p:pic>
        <p:nvPicPr>
          <p:cNvPr id="176" name="Google Shape;176;g3ad698dcaf4_0_107" title="Screenshot 2025-12-04 at 8.06.05 AM.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840625" y="1214650"/>
            <a:ext cx="5168401" cy="29525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3ad698dcaf4_0_116"/>
          <p:cNvSpPr txBox="1">
            <a:spLocks noGrp="1"/>
          </p:cNvSpPr>
          <p:nvPr>
            <p:ph type="body" idx="1"/>
          </p:nvPr>
        </p:nvSpPr>
        <p:spPr>
          <a:xfrm>
            <a:off x="1933575" y="1423707"/>
            <a:ext cx="8634300" cy="3044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00000"/>
              </a:buClr>
              <a:buSzPts val="9600"/>
              <a:buNone/>
            </a:pPr>
            <a:r>
              <a:rPr lang="en-US" sz="8100"/>
              <a:t>3: Follow Up When Applicable</a:t>
            </a:r>
            <a:endParaRPr sz="8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2"/>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Learning Objectives</a:t>
            </a:r>
            <a:endParaRPr/>
          </a:p>
        </p:txBody>
      </p:sp>
      <p:sp>
        <p:nvSpPr>
          <p:cNvPr id="71" name="Google Shape;71;p2"/>
          <p:cNvSpPr txBox="1">
            <a:spLocks noGrp="1"/>
          </p:cNvSpPr>
          <p:nvPr>
            <p:ph type="body" idx="1"/>
          </p:nvPr>
        </p:nvSpPr>
        <p:spPr>
          <a:xfrm>
            <a:off x="168274" y="1214438"/>
            <a:ext cx="11753649" cy="483421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a:t>Learning Outcomes: </a:t>
            </a:r>
            <a:endParaRPr/>
          </a:p>
          <a:p>
            <a:pPr marL="457200" lvl="0" indent="-406400" algn="l" rtl="0">
              <a:lnSpc>
                <a:spcPct val="150000"/>
              </a:lnSpc>
              <a:spcBef>
                <a:spcPts val="0"/>
              </a:spcBef>
              <a:spcAft>
                <a:spcPts val="0"/>
              </a:spcAft>
              <a:buSzPts val="2800"/>
              <a:buChar char="•"/>
            </a:pPr>
            <a:r>
              <a:rPr lang="en-US"/>
              <a:t>Identify and apply the three steps of building authentic relationships.</a:t>
            </a:r>
            <a:endParaRPr/>
          </a:p>
          <a:p>
            <a:pPr marL="457200" lvl="0" indent="-406400" algn="l" rtl="0">
              <a:lnSpc>
                <a:spcPct val="150000"/>
              </a:lnSpc>
              <a:spcBef>
                <a:spcPts val="0"/>
              </a:spcBef>
              <a:spcAft>
                <a:spcPts val="0"/>
              </a:spcAft>
              <a:buSzPts val="2800"/>
              <a:buChar char="•"/>
            </a:pPr>
            <a:r>
              <a:rPr lang="en-US"/>
              <a:t>Create one strategy to strengthen lodge culture and belonging.</a:t>
            </a:r>
            <a:endParaRPr/>
          </a:p>
          <a:p>
            <a:pPr marL="457200" lvl="0" indent="-406400" algn="l" rtl="0">
              <a:lnSpc>
                <a:spcPct val="150000"/>
              </a:lnSpc>
              <a:spcBef>
                <a:spcPts val="0"/>
              </a:spcBef>
              <a:spcAft>
                <a:spcPts val="0"/>
              </a:spcAft>
              <a:buSzPts val="2800"/>
              <a:buChar char="•"/>
            </a:pPr>
            <a:r>
              <a:rPr lang="en-US"/>
              <a:t>Explain how relationships impact retention and choose one improvement to implement.</a:t>
            </a:r>
            <a:endParaRPr/>
          </a:p>
          <a:p>
            <a:pPr marL="0" lvl="0" indent="0" algn="l" rtl="0">
              <a:lnSpc>
                <a:spcPct val="150000"/>
              </a:lnSpc>
              <a:spcBef>
                <a:spcPts val="0"/>
              </a:spcBef>
              <a:spcAft>
                <a:spcPts val="0"/>
              </a:spcAft>
              <a:buClr>
                <a:schemeClr val="dk1"/>
              </a:buClr>
              <a:buSzPts val="2800"/>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3ad698dcaf4_0_102"/>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sz="5000" b="1"/>
              <a:t>Follow Up Whenever Applicable</a:t>
            </a:r>
            <a:endParaRPr sz="5000" b="1"/>
          </a:p>
          <a:p>
            <a:pPr marL="0" lvl="0" indent="0" algn="l" rtl="0">
              <a:lnSpc>
                <a:spcPct val="90000"/>
              </a:lnSpc>
              <a:spcBef>
                <a:spcPts val="0"/>
              </a:spcBef>
              <a:spcAft>
                <a:spcPts val="0"/>
              </a:spcAft>
              <a:buClr>
                <a:srgbClr val="3F3F3F"/>
              </a:buClr>
              <a:buSzPts val="6000"/>
              <a:buFont typeface="Arial"/>
              <a:buNone/>
            </a:pPr>
            <a:endParaRPr b="1"/>
          </a:p>
        </p:txBody>
      </p:sp>
      <p:sp>
        <p:nvSpPr>
          <p:cNvPr id="187" name="Google Shape;187;g3ad698dcaf4_0_102"/>
          <p:cNvSpPr txBox="1">
            <a:spLocks noGrp="1"/>
          </p:cNvSpPr>
          <p:nvPr>
            <p:ph type="body" idx="1"/>
          </p:nvPr>
        </p:nvSpPr>
        <p:spPr>
          <a:xfrm>
            <a:off x="168274" y="1214438"/>
            <a:ext cx="11753700" cy="4834200"/>
          </a:xfrm>
          <a:prstGeom prst="rect">
            <a:avLst/>
          </a:prstGeom>
          <a:noFill/>
          <a:ln>
            <a:noFill/>
          </a:ln>
        </p:spPr>
        <p:txBody>
          <a:bodyPr spcFirstLastPara="1" wrap="square" lIns="91425" tIns="45700" rIns="91425" bIns="45700" anchor="t" anchorCtr="0">
            <a:noAutofit/>
          </a:bodyPr>
          <a:lstStyle/>
          <a:p>
            <a:pPr marL="457200" lvl="0" indent="-425450" algn="l" rtl="0">
              <a:lnSpc>
                <a:spcPct val="150000"/>
              </a:lnSpc>
              <a:spcBef>
                <a:spcPts val="0"/>
              </a:spcBef>
              <a:spcAft>
                <a:spcPts val="0"/>
              </a:spcAft>
              <a:buSzPts val="3100"/>
              <a:buChar char="•"/>
            </a:pPr>
            <a:r>
              <a:rPr lang="en-US" sz="3100"/>
              <a:t>Keep track of what others share (use notes or memory triggers)</a:t>
            </a:r>
            <a:endParaRPr sz="3100"/>
          </a:p>
          <a:p>
            <a:pPr marL="457200" lvl="0" indent="-425450" algn="l" rtl="0">
              <a:lnSpc>
                <a:spcPct val="150000"/>
              </a:lnSpc>
              <a:spcBef>
                <a:spcPts val="0"/>
              </a:spcBef>
              <a:spcAft>
                <a:spcPts val="0"/>
              </a:spcAft>
              <a:buSzPts val="3100"/>
              <a:buChar char="•"/>
            </a:pPr>
            <a:r>
              <a:rPr lang="en-US" sz="3100"/>
              <a:t>A simple “How did that go?” or “What are you excited to do next time?” can mean a lot</a:t>
            </a:r>
            <a:endParaRPr sz="3100"/>
          </a:p>
          <a:p>
            <a:pPr marL="457200" lvl="0" indent="-425450" algn="l" rtl="0">
              <a:lnSpc>
                <a:spcPct val="150000"/>
              </a:lnSpc>
              <a:spcBef>
                <a:spcPts val="0"/>
              </a:spcBef>
              <a:spcAft>
                <a:spcPts val="0"/>
              </a:spcAft>
              <a:buSzPts val="3100"/>
              <a:buChar char="•"/>
            </a:pPr>
            <a:r>
              <a:rPr lang="en-US" sz="3100"/>
              <a:t>Helps others feel supported and remembered</a:t>
            </a:r>
            <a:endParaRPr sz="3100"/>
          </a:p>
          <a:p>
            <a:pPr marL="457200" lvl="0" indent="-425450" algn="l" rtl="0">
              <a:lnSpc>
                <a:spcPct val="150000"/>
              </a:lnSpc>
              <a:spcBef>
                <a:spcPts val="0"/>
              </a:spcBef>
              <a:spcAft>
                <a:spcPts val="0"/>
              </a:spcAft>
              <a:buSzPts val="3100"/>
              <a:buChar char="•"/>
            </a:pPr>
            <a:r>
              <a:rPr lang="en-US" sz="3100"/>
              <a:t>Builds accountability and encourages future sharing</a:t>
            </a:r>
            <a:endParaRPr sz="3100"/>
          </a:p>
          <a:p>
            <a:pPr marL="0" lvl="0" indent="0" algn="l" rtl="0">
              <a:lnSpc>
                <a:spcPct val="150000"/>
              </a:lnSpc>
              <a:spcBef>
                <a:spcPts val="0"/>
              </a:spcBef>
              <a:spcAft>
                <a:spcPts val="0"/>
              </a:spcAft>
              <a:buNone/>
            </a:pPr>
            <a:endParaRPr sz="3100" b="1" u="sng"/>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g3ad698dcaf4_0_94"/>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Discussion Question</a:t>
            </a:r>
            <a:endParaRPr/>
          </a:p>
        </p:txBody>
      </p:sp>
      <p:pic>
        <p:nvPicPr>
          <p:cNvPr id="193" name="Google Shape;193;g3ad698dcaf4_0_94" title="Screenshot 2025-12-04 at 8.00.05 AM.png"/>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840637" y="1214651"/>
            <a:ext cx="5168800" cy="2952536"/>
          </a:xfrm>
          <a:prstGeom prst="rect">
            <a:avLst/>
          </a:prstGeom>
          <a:noFill/>
          <a:ln>
            <a:noFill/>
          </a:ln>
        </p:spPr>
      </p:pic>
      <p:sp>
        <p:nvSpPr>
          <p:cNvPr id="194" name="Google Shape;194;g3ad698dcaf4_0_94"/>
          <p:cNvSpPr txBox="1">
            <a:spLocks noGrp="1"/>
          </p:cNvSpPr>
          <p:nvPr>
            <p:ph type="body" idx="1"/>
          </p:nvPr>
        </p:nvSpPr>
        <p:spPr>
          <a:xfrm>
            <a:off x="168275" y="1214438"/>
            <a:ext cx="6370500" cy="4834200"/>
          </a:xfrm>
          <a:prstGeom prst="rect">
            <a:avLst/>
          </a:prstGeom>
          <a:noFill/>
          <a:ln>
            <a:noFill/>
          </a:ln>
        </p:spPr>
        <p:txBody>
          <a:bodyPr spcFirstLastPara="1" wrap="square" lIns="91425" tIns="45700" rIns="91425" bIns="45700" anchor="t" anchorCtr="0">
            <a:noAutofit/>
          </a:bodyPr>
          <a:lstStyle/>
          <a:p>
            <a:pPr marL="457200" lvl="0" indent="-412750" algn="l" rtl="0">
              <a:lnSpc>
                <a:spcPct val="150000"/>
              </a:lnSpc>
              <a:spcBef>
                <a:spcPts val="0"/>
              </a:spcBef>
              <a:spcAft>
                <a:spcPts val="0"/>
              </a:spcAft>
              <a:buSzPts val="2900"/>
              <a:buChar char="●"/>
            </a:pPr>
            <a:r>
              <a:rPr lang="en-US" sz="2900"/>
              <a:t>Can you recall a time when you told someone something small - like a goal or event?  If so, how did it make you feel when they remembered this conversation or aspiration?</a:t>
            </a:r>
            <a:endParaRPr sz="1900"/>
          </a:p>
        </p:txBody>
      </p:sp>
      <p:sp>
        <p:nvSpPr>
          <p:cNvPr id="195" name="Google Shape;195;g3ad698dcaf4_0_94"/>
          <p:cNvSpPr txBox="1"/>
          <p:nvPr/>
        </p:nvSpPr>
        <p:spPr>
          <a:xfrm>
            <a:off x="6785217" y="4202139"/>
            <a:ext cx="5168400" cy="434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000"/>
              <a:buFont typeface="Arial"/>
              <a:buNone/>
            </a:pPr>
            <a:r>
              <a:rPr lang="en-US" sz="2000">
                <a:solidFill>
                  <a:schemeClr val="dk1"/>
                </a:solidFill>
              </a:rPr>
              <a:t>Egwa Tawa Dee Lodge</a:t>
            </a:r>
            <a:endParaRPr sz="1400" b="0" i="0" u="none" strike="noStrike" cap="none">
              <a:solidFill>
                <a:srgbClr val="000000"/>
              </a:solidFill>
              <a:latin typeface="Arial"/>
              <a:ea typeface="Arial"/>
              <a:cs typeface="Arial"/>
              <a:sym typeface="Arial"/>
            </a:endParaRPr>
          </a:p>
        </p:txBody>
      </p:sp>
      <p:pic>
        <p:nvPicPr>
          <p:cNvPr id="196" name="Google Shape;196;g3ad698dcaf4_0_94" title="Screenshot 2025-12-04 at 8.06.05 AM.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840625" y="1214650"/>
            <a:ext cx="5168401" cy="2952525"/>
          </a:xfrm>
          <a:prstGeom prst="rect">
            <a:avLst/>
          </a:prstGeom>
          <a:noFill/>
          <a:ln>
            <a:noFill/>
          </a:ln>
        </p:spPr>
      </p:pic>
      <p:pic>
        <p:nvPicPr>
          <p:cNvPr id="197" name="Google Shape;197;g3ad698dcaf4_0_9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840625" y="1214650"/>
            <a:ext cx="5168399" cy="29525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g3ad698dcaf4_0_120"/>
          <p:cNvSpPr txBox="1">
            <a:spLocks noGrp="1"/>
          </p:cNvSpPr>
          <p:nvPr>
            <p:ph type="title"/>
          </p:nvPr>
        </p:nvSpPr>
        <p:spPr>
          <a:xfrm>
            <a:off x="4632960" y="2894002"/>
            <a:ext cx="7315200" cy="107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3C3C3"/>
              </a:buClr>
              <a:buSzPts val="7200"/>
              <a:buFont typeface="Arial"/>
              <a:buNone/>
            </a:pPr>
            <a:r>
              <a:rPr lang="en-US"/>
              <a:t>Tighten our Links and Share our Vision</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3ad698dcaf4_0_124"/>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sz="5000" b="1"/>
              <a:t>The 3 Factors to Great Culture </a:t>
            </a:r>
            <a:endParaRPr sz="5000" b="1"/>
          </a:p>
          <a:p>
            <a:pPr marL="0" lvl="0" indent="0" algn="l" rtl="0">
              <a:lnSpc>
                <a:spcPct val="90000"/>
              </a:lnSpc>
              <a:spcBef>
                <a:spcPts val="0"/>
              </a:spcBef>
              <a:spcAft>
                <a:spcPts val="0"/>
              </a:spcAft>
              <a:buClr>
                <a:srgbClr val="3F3F3F"/>
              </a:buClr>
              <a:buSzPts val="6000"/>
              <a:buFont typeface="Arial"/>
              <a:buNone/>
            </a:pPr>
            <a:endParaRPr b="1"/>
          </a:p>
        </p:txBody>
      </p:sp>
      <p:sp>
        <p:nvSpPr>
          <p:cNvPr id="208" name="Google Shape;208;g3ad698dcaf4_0_124"/>
          <p:cNvSpPr txBox="1">
            <a:spLocks noGrp="1"/>
          </p:cNvSpPr>
          <p:nvPr>
            <p:ph type="body" idx="1"/>
          </p:nvPr>
        </p:nvSpPr>
        <p:spPr>
          <a:xfrm>
            <a:off x="168274" y="1214438"/>
            <a:ext cx="11753700" cy="4834200"/>
          </a:xfrm>
          <a:prstGeom prst="rect">
            <a:avLst/>
          </a:prstGeom>
          <a:noFill/>
          <a:ln>
            <a:noFill/>
          </a:ln>
        </p:spPr>
        <p:txBody>
          <a:bodyPr spcFirstLastPara="1" wrap="square" lIns="91425" tIns="45700" rIns="91425" bIns="45700" anchor="t" anchorCtr="0">
            <a:noAutofit/>
          </a:bodyPr>
          <a:lstStyle/>
          <a:p>
            <a:pPr marL="457200" lvl="0" indent="-482600" algn="l" rtl="0">
              <a:lnSpc>
                <a:spcPct val="150000"/>
              </a:lnSpc>
              <a:spcBef>
                <a:spcPts val="0"/>
              </a:spcBef>
              <a:spcAft>
                <a:spcPts val="0"/>
              </a:spcAft>
              <a:buSzPts val="4000"/>
              <a:buChar char="•"/>
            </a:pPr>
            <a:r>
              <a:rPr lang="en-US" sz="4000"/>
              <a:t>Culture is not by mistake; it is by example</a:t>
            </a:r>
            <a:endParaRPr sz="4000"/>
          </a:p>
          <a:p>
            <a:pPr marL="457200" lvl="0" indent="-482600" algn="l" rtl="0">
              <a:lnSpc>
                <a:spcPct val="150000"/>
              </a:lnSpc>
              <a:spcBef>
                <a:spcPts val="0"/>
              </a:spcBef>
              <a:spcAft>
                <a:spcPts val="0"/>
              </a:spcAft>
              <a:buSzPts val="4000"/>
              <a:buChar char="•"/>
            </a:pPr>
            <a:r>
              <a:rPr lang="en-US" sz="4000"/>
              <a:t>Invite others to share with you</a:t>
            </a:r>
            <a:endParaRPr sz="4000"/>
          </a:p>
          <a:p>
            <a:pPr marL="457200" lvl="0" indent="-482600" algn="l" rtl="0">
              <a:lnSpc>
                <a:spcPct val="150000"/>
              </a:lnSpc>
              <a:spcBef>
                <a:spcPts val="0"/>
              </a:spcBef>
              <a:spcAft>
                <a:spcPts val="0"/>
              </a:spcAft>
              <a:buSzPts val="4000"/>
              <a:buChar char="•"/>
            </a:pPr>
            <a:r>
              <a:rPr lang="en-US" sz="4000"/>
              <a:t>Put it into perspective</a:t>
            </a:r>
            <a:endParaRPr sz="4000"/>
          </a:p>
          <a:p>
            <a:pPr marL="0" lvl="0" indent="0" algn="l" rtl="0">
              <a:lnSpc>
                <a:spcPct val="150000"/>
              </a:lnSpc>
              <a:spcBef>
                <a:spcPts val="0"/>
              </a:spcBef>
              <a:spcAft>
                <a:spcPts val="0"/>
              </a:spcAft>
              <a:buNone/>
            </a:pPr>
            <a:endParaRPr sz="3100" b="1" u="sng"/>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3ad698dcaf4_0_133"/>
          <p:cNvSpPr txBox="1">
            <a:spLocks noGrp="1"/>
          </p:cNvSpPr>
          <p:nvPr>
            <p:ph type="title"/>
          </p:nvPr>
        </p:nvSpPr>
        <p:spPr>
          <a:xfrm>
            <a:off x="4632960" y="2894002"/>
            <a:ext cx="7315200" cy="107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3C3C3"/>
              </a:buClr>
              <a:buSzPts val="7200"/>
              <a:buFont typeface="Arial"/>
              <a:buNone/>
            </a:pPr>
            <a:r>
              <a:rPr lang="en-US"/>
              <a:t>Closing Thoughts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7"/>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Vision Circle</a:t>
            </a:r>
            <a:endParaRPr/>
          </a:p>
        </p:txBody>
      </p:sp>
      <p:sp>
        <p:nvSpPr>
          <p:cNvPr id="219" name="Google Shape;219;p7"/>
          <p:cNvSpPr>
            <a:spLocks noGrp="1"/>
          </p:cNvSpPr>
          <p:nvPr>
            <p:ph type="media" idx="2"/>
          </p:nvPr>
        </p:nvSpPr>
        <p:spPr>
          <a:xfrm>
            <a:off x="168275" y="1255725"/>
            <a:ext cx="8511600" cy="4697400"/>
          </a:xfrm>
          <a:prstGeom prst="rect">
            <a:avLst/>
          </a:prstGeom>
          <a:noFill/>
          <a:ln>
            <a:noFill/>
          </a:ln>
        </p:spPr>
        <p:txBody>
          <a:bodyPr spcFirstLastPara="1" wrap="square" lIns="91425" tIns="45700" rIns="91425" bIns="45700" anchor="t" anchorCtr="0">
            <a:noAutofit/>
          </a:bodyPr>
          <a:lstStyle/>
          <a:p>
            <a:pPr marL="228600" marR="0" lvl="0" indent="-50800" algn="l" rtl="0">
              <a:lnSpc>
                <a:spcPct val="90000"/>
              </a:lnSpc>
              <a:spcBef>
                <a:spcPts val="0"/>
              </a:spcBef>
              <a:spcAft>
                <a:spcPts val="0"/>
              </a:spcAft>
              <a:buClr>
                <a:schemeClr val="dk1"/>
              </a:buClr>
              <a:buSzPts val="2800"/>
              <a:buFont typeface="Arial"/>
              <a:buNone/>
            </a:pPr>
            <a:r>
              <a:rPr lang="en-US" b="1" u="sng"/>
              <a:t>Instructions</a:t>
            </a:r>
            <a:r>
              <a:rPr lang="en-US"/>
              <a:t>:</a:t>
            </a:r>
            <a:endParaRPr/>
          </a:p>
          <a:p>
            <a:pPr marL="457200" marR="0" lvl="0" indent="-406400" algn="l" rtl="0">
              <a:lnSpc>
                <a:spcPct val="90000"/>
              </a:lnSpc>
              <a:spcBef>
                <a:spcPts val="0"/>
              </a:spcBef>
              <a:spcAft>
                <a:spcPts val="0"/>
              </a:spcAft>
              <a:buSzPts val="2800"/>
              <a:buChar char="•"/>
            </a:pPr>
            <a:r>
              <a:rPr lang="en-US"/>
              <a:t>Break into groups of 3 - 4</a:t>
            </a:r>
            <a:endParaRPr/>
          </a:p>
          <a:p>
            <a:pPr marL="457200" marR="0" lvl="0" indent="-406400" algn="l" rtl="0">
              <a:lnSpc>
                <a:spcPct val="90000"/>
              </a:lnSpc>
              <a:spcBef>
                <a:spcPts val="0"/>
              </a:spcBef>
              <a:spcAft>
                <a:spcPts val="0"/>
              </a:spcAft>
              <a:buSzPts val="2800"/>
              <a:buChar char="•"/>
            </a:pPr>
            <a:r>
              <a:rPr lang="en-US"/>
              <a:t>Answer the question…“What would our chapter/lodge/section look and feel like if everyone felt welcomed, valued, and involved?”</a:t>
            </a:r>
            <a:endParaRPr/>
          </a:p>
          <a:p>
            <a:pPr marL="457200" marR="0" lvl="0" indent="-406400" algn="l" rtl="0">
              <a:lnSpc>
                <a:spcPct val="90000"/>
              </a:lnSpc>
              <a:spcBef>
                <a:spcPts val="0"/>
              </a:spcBef>
              <a:spcAft>
                <a:spcPts val="0"/>
              </a:spcAft>
              <a:buSzPts val="2800"/>
              <a:buChar char="•"/>
            </a:pPr>
            <a:r>
              <a:rPr lang="en-US"/>
              <a:t>All participants in the circle share one though..</a:t>
            </a:r>
            <a:endParaRPr/>
          </a:p>
          <a:p>
            <a:pPr marL="914400" marR="0" lvl="1" indent="-381000" algn="l" rtl="0">
              <a:lnSpc>
                <a:spcPct val="90000"/>
              </a:lnSpc>
              <a:spcBef>
                <a:spcPts val="0"/>
              </a:spcBef>
              <a:spcAft>
                <a:spcPts val="0"/>
              </a:spcAft>
              <a:buSzPts val="2400"/>
              <a:buChar char="•"/>
            </a:pPr>
            <a:r>
              <a:rPr lang="en-US"/>
              <a:t>“It would feel more like…”</a:t>
            </a:r>
            <a:endParaRPr/>
          </a:p>
          <a:p>
            <a:pPr marL="914400" marR="0" lvl="1" indent="-381000" algn="l" rtl="0">
              <a:lnSpc>
                <a:spcPct val="90000"/>
              </a:lnSpc>
              <a:spcBef>
                <a:spcPts val="0"/>
              </a:spcBef>
              <a:spcAft>
                <a:spcPts val="0"/>
              </a:spcAft>
              <a:buSzPts val="2400"/>
              <a:buChar char="•"/>
            </a:pPr>
            <a:r>
              <a:rPr lang="en-US"/>
              <a:t>“I think more people would…”</a:t>
            </a:r>
            <a:endParaRPr/>
          </a:p>
          <a:p>
            <a:pPr marL="914400" marR="0" lvl="1" indent="-381000" algn="l" rtl="0">
              <a:lnSpc>
                <a:spcPct val="90000"/>
              </a:lnSpc>
              <a:spcBef>
                <a:spcPts val="0"/>
              </a:spcBef>
              <a:spcAft>
                <a:spcPts val="0"/>
              </a:spcAft>
              <a:buSzPts val="2400"/>
              <a:buChar char="•"/>
            </a:pPr>
            <a:r>
              <a:rPr lang="en-US"/>
              <a:t>“I’d personally feel more…”</a:t>
            </a:r>
            <a:endParaRPr/>
          </a:p>
          <a:p>
            <a:pPr marL="457200" marR="0" lvl="0" indent="-406400" algn="l" rtl="0">
              <a:lnSpc>
                <a:spcPct val="90000"/>
              </a:lnSpc>
              <a:spcBef>
                <a:spcPts val="0"/>
              </a:spcBef>
              <a:spcAft>
                <a:spcPts val="0"/>
              </a:spcAft>
              <a:buSzPts val="2800"/>
              <a:buChar char="•"/>
            </a:pPr>
            <a:r>
              <a:rPr lang="en-US"/>
              <a:t>Each group will have 3 minutes of discussion</a:t>
            </a:r>
            <a:endParaRPr/>
          </a:p>
          <a:p>
            <a:pPr marL="228600" marR="0" lvl="0" indent="-50800" algn="l" rtl="0">
              <a:lnSpc>
                <a:spcPct val="90000"/>
              </a:lnSpc>
              <a:spcBef>
                <a:spcPts val="0"/>
              </a:spcBef>
              <a:spcAft>
                <a:spcPts val="0"/>
              </a:spcAft>
              <a:buClr>
                <a:schemeClr val="dk1"/>
              </a:buClr>
              <a:buSzPts val="2800"/>
              <a:buFont typeface="Arial"/>
              <a:buNone/>
            </a:pPr>
            <a:endParaRPr/>
          </a:p>
        </p:txBody>
      </p:sp>
      <p:pic>
        <p:nvPicPr>
          <p:cNvPr id="220" name="Google Shape;220;p7" descr="This timer silently counts down to 0:00, then alerts you that time is up with a gentle beep sound." title="3 Minute Timer">
            <a:hlinkClick r:id="rId3"/>
          </p:cNvPr>
          <p:cNvPicPr preferRelativeResize="0"/>
          <p:nvPr/>
        </p:nvPicPr>
        <p:blipFill>
          <a:blip r:embed="rId4">
            <a:alphaModFix/>
          </a:blip>
          <a:stretch>
            <a:fillRect/>
          </a:stretch>
        </p:blipFill>
        <p:spPr>
          <a:xfrm>
            <a:off x="8975725" y="2571750"/>
            <a:ext cx="3048000" cy="1714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0"/>
                                        </p:tgtEl>
                                        <p:attrNameLst>
                                          <p:attrName>style.visibility</p:attrName>
                                        </p:attrNameLst>
                                      </p:cBhvr>
                                      <p:to>
                                        <p:strVal val="visible"/>
                                      </p:to>
                                    </p:set>
                                    <p:animEffect transition="in" filter="fade">
                                      <p:cBhvr>
                                        <p:cTn id="7" dur="1000"/>
                                        <p:tgtEl>
                                          <p:spTgt spid="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g3ad698dcaf4_0_137"/>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Learning Objectives</a:t>
            </a:r>
            <a:endParaRPr/>
          </a:p>
        </p:txBody>
      </p:sp>
      <p:sp>
        <p:nvSpPr>
          <p:cNvPr id="226" name="Google Shape;226;g3ad698dcaf4_0_137"/>
          <p:cNvSpPr txBox="1">
            <a:spLocks noGrp="1"/>
          </p:cNvSpPr>
          <p:nvPr>
            <p:ph type="body" idx="1"/>
          </p:nvPr>
        </p:nvSpPr>
        <p:spPr>
          <a:xfrm>
            <a:off x="168274" y="1214438"/>
            <a:ext cx="11753700" cy="4834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a:t>Learning Outcomes: </a:t>
            </a:r>
            <a:endParaRPr/>
          </a:p>
          <a:p>
            <a:pPr marL="457200" lvl="0" indent="-406400" algn="l" rtl="0">
              <a:lnSpc>
                <a:spcPct val="150000"/>
              </a:lnSpc>
              <a:spcBef>
                <a:spcPts val="0"/>
              </a:spcBef>
              <a:spcAft>
                <a:spcPts val="0"/>
              </a:spcAft>
              <a:buSzPts val="2800"/>
              <a:buChar char="•"/>
            </a:pPr>
            <a:r>
              <a:rPr lang="en-US"/>
              <a:t>Identify and apply the three steps of building authentic relationships.</a:t>
            </a:r>
            <a:endParaRPr/>
          </a:p>
          <a:p>
            <a:pPr marL="457200" lvl="0" indent="-406400" algn="l" rtl="0">
              <a:lnSpc>
                <a:spcPct val="150000"/>
              </a:lnSpc>
              <a:spcBef>
                <a:spcPts val="0"/>
              </a:spcBef>
              <a:spcAft>
                <a:spcPts val="0"/>
              </a:spcAft>
              <a:buSzPts val="2800"/>
              <a:buChar char="•"/>
            </a:pPr>
            <a:r>
              <a:rPr lang="en-US"/>
              <a:t>Create one strategy to strengthen lodge culture and belonging.</a:t>
            </a:r>
            <a:endParaRPr/>
          </a:p>
          <a:p>
            <a:pPr marL="457200" lvl="0" indent="-406400" algn="l" rtl="0">
              <a:lnSpc>
                <a:spcPct val="150000"/>
              </a:lnSpc>
              <a:spcBef>
                <a:spcPts val="0"/>
              </a:spcBef>
              <a:spcAft>
                <a:spcPts val="0"/>
              </a:spcAft>
              <a:buSzPts val="2800"/>
              <a:buChar char="•"/>
            </a:pPr>
            <a:r>
              <a:rPr lang="en-US"/>
              <a:t>Explain how relationships impact retention and choose one improvement to implement.</a:t>
            </a:r>
            <a:endParaRPr/>
          </a:p>
          <a:p>
            <a:pPr marL="0" lvl="0" indent="0" algn="l" rtl="0">
              <a:lnSpc>
                <a:spcPct val="150000"/>
              </a:lnSpc>
              <a:spcBef>
                <a:spcPts val="0"/>
              </a:spcBef>
              <a:spcAft>
                <a:spcPts val="0"/>
              </a:spcAft>
              <a:buClr>
                <a:schemeClr val="dk1"/>
              </a:buClr>
              <a:buSzPts val="2800"/>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6"/>
          <p:cNvSpPr txBox="1">
            <a:spLocks noGrp="1"/>
          </p:cNvSpPr>
          <p:nvPr>
            <p:ph type="body" idx="1"/>
          </p:nvPr>
        </p:nvSpPr>
        <p:spPr>
          <a:xfrm>
            <a:off x="1724628" y="1562100"/>
            <a:ext cx="8657622" cy="2697384"/>
          </a:xfrm>
          <a:prstGeom prst="rect">
            <a:avLst/>
          </a:prstGeom>
          <a:noFill/>
          <a:ln>
            <a:noFill/>
          </a:ln>
        </p:spPr>
        <p:txBody>
          <a:bodyPr spcFirstLastPara="1" wrap="square" lIns="91425" tIns="45700" rIns="91425" bIns="45700" anchor="ctr" anchorCtr="0">
            <a:noAutofit/>
          </a:bodyPr>
          <a:lstStyle/>
          <a:p>
            <a:pPr marL="0" lvl="0" indent="0" algn="just" rtl="0">
              <a:lnSpc>
                <a:spcPct val="90000"/>
              </a:lnSpc>
              <a:spcBef>
                <a:spcPts val="0"/>
              </a:spcBef>
              <a:spcAft>
                <a:spcPts val="0"/>
              </a:spcAft>
              <a:buClr>
                <a:schemeClr val="dk1"/>
              </a:buClr>
              <a:buSzPts val="2800"/>
              <a:buNone/>
            </a:pPr>
            <a:r>
              <a:rPr lang="en-US"/>
              <a:t>“Culture is not an initiative. Culture is the enabler of all initiatives.”</a:t>
            </a:r>
            <a:endParaRPr/>
          </a:p>
        </p:txBody>
      </p:sp>
      <p:sp>
        <p:nvSpPr>
          <p:cNvPr id="232" name="Google Shape;232;p6"/>
          <p:cNvSpPr txBox="1">
            <a:spLocks noGrp="1"/>
          </p:cNvSpPr>
          <p:nvPr>
            <p:ph type="body" idx="2"/>
          </p:nvPr>
        </p:nvSpPr>
        <p:spPr>
          <a:xfrm>
            <a:off x="1724628" y="4383960"/>
            <a:ext cx="8657622" cy="393732"/>
          </a:xfrm>
          <a:prstGeom prst="rect">
            <a:avLst/>
          </a:prstGeom>
          <a:noFill/>
          <a:ln>
            <a:noFill/>
          </a:ln>
        </p:spPr>
        <p:txBody>
          <a:bodyPr spcFirstLastPara="1" wrap="square" lIns="91425" tIns="45700" rIns="91425" bIns="45700" anchor="ctr" anchorCtr="0">
            <a:noAutofit/>
          </a:bodyPr>
          <a:lstStyle/>
          <a:p>
            <a:pPr marL="457200" lvl="0" indent="-406400" algn="r" rtl="0">
              <a:lnSpc>
                <a:spcPct val="90000"/>
              </a:lnSpc>
              <a:spcBef>
                <a:spcPts val="0"/>
              </a:spcBef>
              <a:spcAft>
                <a:spcPts val="0"/>
              </a:spcAft>
              <a:buSzPts val="2800"/>
              <a:buChar char="-"/>
            </a:pPr>
            <a:r>
              <a:rPr lang="en-US"/>
              <a:t>Larry Senn</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4"/>
          <p:cNvSpPr txBox="1">
            <a:spLocks noGrp="1"/>
          </p:cNvSpPr>
          <p:nvPr>
            <p:ph type="title"/>
          </p:nvPr>
        </p:nvSpPr>
        <p:spPr>
          <a:xfrm>
            <a:off x="167640" y="152717"/>
            <a:ext cx="11841480" cy="8378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Discussion Question</a:t>
            </a:r>
            <a:endParaRPr/>
          </a:p>
        </p:txBody>
      </p:sp>
      <p:pic>
        <p:nvPicPr>
          <p:cNvPr id="77" name="Google Shape;77;p4" title="Screenshot 2025-12-04 at 8.00.05 AM.png"/>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840637" y="1214651"/>
            <a:ext cx="5168800" cy="2952536"/>
          </a:xfrm>
          <a:prstGeom prst="rect">
            <a:avLst/>
          </a:prstGeom>
          <a:noFill/>
          <a:ln>
            <a:noFill/>
          </a:ln>
        </p:spPr>
      </p:pic>
      <p:sp>
        <p:nvSpPr>
          <p:cNvPr id="78" name="Google Shape;78;p4"/>
          <p:cNvSpPr txBox="1">
            <a:spLocks noGrp="1"/>
          </p:cNvSpPr>
          <p:nvPr>
            <p:ph type="body" idx="1"/>
          </p:nvPr>
        </p:nvSpPr>
        <p:spPr>
          <a:xfrm>
            <a:off x="168275" y="1214438"/>
            <a:ext cx="6370638" cy="4834215"/>
          </a:xfrm>
          <a:prstGeom prst="rect">
            <a:avLst/>
          </a:prstGeom>
          <a:noFill/>
          <a:ln>
            <a:noFill/>
          </a:ln>
        </p:spPr>
        <p:txBody>
          <a:bodyPr spcFirstLastPara="1" wrap="square" lIns="91425" tIns="45700" rIns="91425" bIns="45700" anchor="t" anchorCtr="0">
            <a:noAutofit/>
          </a:bodyPr>
          <a:lstStyle/>
          <a:p>
            <a:pPr marL="457200" lvl="0" indent="-406400" algn="l" rtl="0">
              <a:lnSpc>
                <a:spcPct val="150000"/>
              </a:lnSpc>
              <a:spcBef>
                <a:spcPts val="0"/>
              </a:spcBef>
              <a:spcAft>
                <a:spcPts val="0"/>
              </a:spcAft>
              <a:buSzPts val="2800"/>
              <a:buChar char="●"/>
            </a:pPr>
            <a:r>
              <a:rPr lang="en-US"/>
              <a:t>Answer the following question:</a:t>
            </a:r>
            <a:endParaRPr/>
          </a:p>
          <a:p>
            <a:pPr marL="914400" lvl="1" indent="-381000" algn="l" rtl="0">
              <a:lnSpc>
                <a:spcPct val="150000"/>
              </a:lnSpc>
              <a:spcBef>
                <a:spcPts val="0"/>
              </a:spcBef>
              <a:spcAft>
                <a:spcPts val="0"/>
              </a:spcAft>
              <a:buSzPts val="2400"/>
              <a:buChar char="○"/>
            </a:pPr>
            <a:r>
              <a:rPr lang="en-US"/>
              <a:t>“What makes someone feel they truly belong?” </a:t>
            </a:r>
            <a:endParaRPr/>
          </a:p>
          <a:p>
            <a:pPr marL="457200" lvl="0" indent="-406400" algn="l" rtl="0">
              <a:lnSpc>
                <a:spcPct val="150000"/>
              </a:lnSpc>
              <a:spcBef>
                <a:spcPts val="0"/>
              </a:spcBef>
              <a:spcAft>
                <a:spcPts val="0"/>
              </a:spcAft>
              <a:buSzPts val="2800"/>
              <a:buChar char="●"/>
            </a:pPr>
            <a:r>
              <a:rPr lang="en-US"/>
              <a:t>Turn to a partner and discuss the question and share out!</a:t>
            </a:r>
            <a:endParaRPr/>
          </a:p>
        </p:txBody>
      </p:sp>
      <p:sp>
        <p:nvSpPr>
          <p:cNvPr id="79" name="Google Shape;79;p4"/>
          <p:cNvSpPr txBox="1"/>
          <p:nvPr/>
        </p:nvSpPr>
        <p:spPr>
          <a:xfrm>
            <a:off x="6785217" y="4202139"/>
            <a:ext cx="5168483" cy="43476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000"/>
              <a:buFont typeface="Arial"/>
              <a:buNone/>
            </a:pPr>
            <a:r>
              <a:rPr lang="en-US" sz="2000">
                <a:solidFill>
                  <a:schemeClr val="dk1"/>
                </a:solidFill>
              </a:rPr>
              <a:t>2025 NCOC</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g3ad698dcaf4_0_7"/>
          <p:cNvSpPr txBox="1">
            <a:spLocks noGrp="1"/>
          </p:cNvSpPr>
          <p:nvPr>
            <p:ph type="title"/>
          </p:nvPr>
        </p:nvSpPr>
        <p:spPr>
          <a:xfrm>
            <a:off x="4632960" y="2894002"/>
            <a:ext cx="7315200" cy="107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3C3C3"/>
              </a:buClr>
              <a:buSzPts val="7200"/>
              <a:buFont typeface="Arial"/>
              <a:buNone/>
            </a:pPr>
            <a:r>
              <a:rPr lang="en-US"/>
              <a:t>Why Do Relationships Matter?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5"/>
          <p:cNvSpPr txBox="1">
            <a:spLocks noGrp="1"/>
          </p:cNvSpPr>
          <p:nvPr>
            <p:ph type="body" idx="1"/>
          </p:nvPr>
        </p:nvSpPr>
        <p:spPr>
          <a:xfrm>
            <a:off x="1933575" y="1423707"/>
            <a:ext cx="8634300" cy="3044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00000"/>
              </a:buClr>
              <a:buSzPts val="9600"/>
              <a:buNone/>
            </a:pPr>
            <a:r>
              <a:rPr lang="en-US"/>
              <a:t>CONNECTION = </a:t>
            </a:r>
            <a:endParaRPr/>
          </a:p>
          <a:p>
            <a:pPr marL="0" lvl="0" indent="0" algn="ctr" rtl="0">
              <a:lnSpc>
                <a:spcPct val="90000"/>
              </a:lnSpc>
              <a:spcBef>
                <a:spcPts val="0"/>
              </a:spcBef>
              <a:spcAft>
                <a:spcPts val="0"/>
              </a:spcAft>
              <a:buClr>
                <a:srgbClr val="C00000"/>
              </a:buClr>
              <a:buSzPts val="9600"/>
              <a:buNone/>
            </a:pPr>
            <a:r>
              <a:rPr lang="en-US"/>
              <a:t>RETENTION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g3ad698dcaf4_0_16"/>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Discussion Question</a:t>
            </a:r>
            <a:endParaRPr/>
          </a:p>
        </p:txBody>
      </p:sp>
      <p:pic>
        <p:nvPicPr>
          <p:cNvPr id="95" name="Google Shape;95;g3ad698dcaf4_0_16" title="Screenshot 2025-12-04 at 8.00.05 AM.png"/>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840637" y="1214651"/>
            <a:ext cx="5168800" cy="2952536"/>
          </a:xfrm>
          <a:prstGeom prst="rect">
            <a:avLst/>
          </a:prstGeom>
          <a:noFill/>
          <a:ln>
            <a:noFill/>
          </a:ln>
        </p:spPr>
      </p:pic>
      <p:sp>
        <p:nvSpPr>
          <p:cNvPr id="96" name="Google Shape;96;g3ad698dcaf4_0_16"/>
          <p:cNvSpPr txBox="1">
            <a:spLocks noGrp="1"/>
          </p:cNvSpPr>
          <p:nvPr>
            <p:ph type="body" idx="1"/>
          </p:nvPr>
        </p:nvSpPr>
        <p:spPr>
          <a:xfrm>
            <a:off x="168275" y="1214438"/>
            <a:ext cx="6370500" cy="48342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en-US"/>
              <a:t>“Think about your own OA and scouting experience—what’s one time a relationship made a difference in whether you stayed involved or felt connected?”</a:t>
            </a:r>
            <a:endParaRPr/>
          </a:p>
          <a:p>
            <a:pPr marL="0" lvl="0" indent="0" algn="l" rtl="0">
              <a:lnSpc>
                <a:spcPct val="150000"/>
              </a:lnSpc>
              <a:spcBef>
                <a:spcPts val="0"/>
              </a:spcBef>
              <a:spcAft>
                <a:spcPts val="0"/>
              </a:spcAft>
              <a:buNone/>
            </a:pPr>
            <a:endParaRPr/>
          </a:p>
        </p:txBody>
      </p:sp>
      <p:sp>
        <p:nvSpPr>
          <p:cNvPr id="97" name="Google Shape;97;g3ad698dcaf4_0_16"/>
          <p:cNvSpPr txBox="1"/>
          <p:nvPr/>
        </p:nvSpPr>
        <p:spPr>
          <a:xfrm>
            <a:off x="6785217" y="4202139"/>
            <a:ext cx="5168400" cy="434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000"/>
              <a:buFont typeface="Arial"/>
              <a:buNone/>
            </a:pPr>
            <a:r>
              <a:rPr lang="en-US" sz="2000">
                <a:solidFill>
                  <a:schemeClr val="dk1"/>
                </a:solidFill>
              </a:rPr>
              <a:t>2025 NCOC</a:t>
            </a:r>
            <a:endParaRPr sz="1400" b="0" i="0" u="none" strike="noStrike" cap="none">
              <a:solidFill>
                <a:srgbClr val="000000"/>
              </a:solidFill>
              <a:latin typeface="Arial"/>
              <a:ea typeface="Arial"/>
              <a:cs typeface="Arial"/>
              <a:sym typeface="Arial"/>
            </a:endParaRPr>
          </a:p>
        </p:txBody>
      </p:sp>
      <p:pic>
        <p:nvPicPr>
          <p:cNvPr id="98" name="Google Shape;98;g3ad698dcaf4_0_16" title="Screenshot 2025-12-04 at 8.06.05 AM.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840625" y="1214650"/>
            <a:ext cx="5168401" cy="29525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3ad698dcaf4_0_26"/>
          <p:cNvSpPr txBox="1">
            <a:spLocks noGrp="1"/>
          </p:cNvSpPr>
          <p:nvPr>
            <p:ph type="title"/>
          </p:nvPr>
        </p:nvSpPr>
        <p:spPr>
          <a:xfrm>
            <a:off x="4632960" y="2894002"/>
            <a:ext cx="7315200" cy="1070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3C3C3"/>
              </a:buClr>
              <a:buSzPts val="7200"/>
              <a:buFont typeface="Arial"/>
              <a:buNone/>
            </a:pPr>
            <a:r>
              <a:rPr lang="en-US"/>
              <a:t>3 Effective Steps for Creating Authentic Relationships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3ad698dcaf4_0_11"/>
          <p:cNvSpPr txBox="1">
            <a:spLocks noGrp="1"/>
          </p:cNvSpPr>
          <p:nvPr>
            <p:ph type="body" idx="1"/>
          </p:nvPr>
        </p:nvSpPr>
        <p:spPr>
          <a:xfrm>
            <a:off x="1933575" y="1423707"/>
            <a:ext cx="8634300" cy="3044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C00000"/>
              </a:buClr>
              <a:buSzPts val="9600"/>
              <a:buNone/>
            </a:pPr>
            <a:r>
              <a:rPr lang="en-US"/>
              <a:t>1: Active Listening</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3ad698dcaf4_0_0"/>
          <p:cNvSpPr txBox="1">
            <a:spLocks noGrp="1"/>
          </p:cNvSpPr>
          <p:nvPr>
            <p:ph type="title"/>
          </p:nvPr>
        </p:nvSpPr>
        <p:spPr>
          <a:xfrm>
            <a:off x="167640" y="152717"/>
            <a:ext cx="11841600" cy="83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F3F3F"/>
              </a:buClr>
              <a:buSzPts val="6000"/>
              <a:buFont typeface="Arial"/>
              <a:buNone/>
            </a:pPr>
            <a:r>
              <a:rPr lang="en-US" b="1"/>
              <a:t>1: Listening Actively</a:t>
            </a:r>
            <a:endParaRPr/>
          </a:p>
        </p:txBody>
      </p:sp>
      <p:pic>
        <p:nvPicPr>
          <p:cNvPr id="114" name="Google Shape;114;g3ad698dcaf4_0_0" descr="A person holding a camera to a child&#10;&#10;AI-generated content may be incorrect."/>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6840637" y="1214651"/>
            <a:ext cx="5168800" cy="2952535"/>
          </a:xfrm>
          <a:prstGeom prst="rect">
            <a:avLst/>
          </a:prstGeom>
          <a:noFill/>
          <a:ln>
            <a:noFill/>
          </a:ln>
        </p:spPr>
      </p:pic>
      <p:sp>
        <p:nvSpPr>
          <p:cNvPr id="115" name="Google Shape;115;g3ad698dcaf4_0_0"/>
          <p:cNvSpPr txBox="1">
            <a:spLocks noGrp="1"/>
          </p:cNvSpPr>
          <p:nvPr>
            <p:ph type="body" idx="1"/>
          </p:nvPr>
        </p:nvSpPr>
        <p:spPr>
          <a:xfrm>
            <a:off x="168275" y="1214438"/>
            <a:ext cx="6370500" cy="4834200"/>
          </a:xfrm>
          <a:prstGeom prst="rect">
            <a:avLst/>
          </a:prstGeom>
          <a:noFill/>
          <a:ln>
            <a:noFill/>
          </a:ln>
        </p:spPr>
        <p:txBody>
          <a:bodyPr spcFirstLastPara="1" wrap="square" lIns="91425" tIns="45700" rIns="91425" bIns="45700" anchor="t" anchorCtr="0">
            <a:noAutofit/>
          </a:bodyPr>
          <a:lstStyle/>
          <a:p>
            <a:pPr marL="457200" lvl="0" indent="-387350" algn="just" rtl="0">
              <a:lnSpc>
                <a:spcPct val="115000"/>
              </a:lnSpc>
              <a:spcBef>
                <a:spcPts val="0"/>
              </a:spcBef>
              <a:spcAft>
                <a:spcPts val="0"/>
              </a:spcAft>
              <a:buSzPts val="2500"/>
              <a:buFont typeface="Calibri"/>
              <a:buChar char="●"/>
            </a:pPr>
            <a:r>
              <a:rPr lang="en-US" sz="2500" b="1">
                <a:latin typeface="Calibri"/>
                <a:ea typeface="Calibri"/>
                <a:cs typeface="Calibri"/>
                <a:sym typeface="Calibri"/>
              </a:rPr>
              <a:t>“Which of the following is an example of </a:t>
            </a:r>
            <a:r>
              <a:rPr lang="en-US" sz="2500" b="1" i="1">
                <a:latin typeface="Calibri"/>
                <a:ea typeface="Calibri"/>
                <a:cs typeface="Calibri"/>
                <a:sym typeface="Calibri"/>
              </a:rPr>
              <a:t>intentional listening</a:t>
            </a:r>
            <a:r>
              <a:rPr lang="en-US" sz="2500" b="1">
                <a:latin typeface="Calibri"/>
                <a:ea typeface="Calibri"/>
                <a:cs typeface="Calibri"/>
                <a:sym typeface="Calibri"/>
              </a:rPr>
              <a:t>?”</a:t>
            </a:r>
            <a:endParaRPr sz="2500" b="1">
              <a:latin typeface="Calibri"/>
              <a:ea typeface="Calibri"/>
              <a:cs typeface="Calibri"/>
              <a:sym typeface="Calibri"/>
            </a:endParaRPr>
          </a:p>
          <a:p>
            <a:pPr marL="914400" lvl="1" indent="-387350" algn="just" rtl="0">
              <a:lnSpc>
                <a:spcPct val="115000"/>
              </a:lnSpc>
              <a:spcBef>
                <a:spcPts val="0"/>
              </a:spcBef>
              <a:spcAft>
                <a:spcPts val="0"/>
              </a:spcAft>
              <a:buSzPts val="2500"/>
              <a:buFont typeface="Calibri"/>
              <a:buChar char="○"/>
            </a:pPr>
            <a:r>
              <a:rPr lang="en-US" sz="2500">
                <a:latin typeface="Calibri"/>
                <a:ea typeface="Calibri"/>
                <a:cs typeface="Calibri"/>
                <a:sym typeface="Calibri"/>
              </a:rPr>
              <a:t>A. Waiting until they finish speaking so you can tell your story</a:t>
            </a:r>
            <a:endParaRPr sz="2500">
              <a:latin typeface="Calibri"/>
              <a:ea typeface="Calibri"/>
              <a:cs typeface="Calibri"/>
              <a:sym typeface="Calibri"/>
            </a:endParaRPr>
          </a:p>
          <a:p>
            <a:pPr marL="914400" lvl="1" indent="-387350" algn="just" rtl="0">
              <a:lnSpc>
                <a:spcPct val="115000"/>
              </a:lnSpc>
              <a:spcBef>
                <a:spcPts val="0"/>
              </a:spcBef>
              <a:spcAft>
                <a:spcPts val="0"/>
              </a:spcAft>
              <a:buSzPts val="2500"/>
              <a:buFont typeface="Calibri"/>
              <a:buChar char="○"/>
            </a:pPr>
            <a:r>
              <a:rPr lang="en-US" sz="2500">
                <a:latin typeface="Calibri"/>
                <a:ea typeface="Calibri"/>
                <a:cs typeface="Calibri"/>
                <a:sym typeface="Calibri"/>
              </a:rPr>
              <a:t>B. Making eye contact, nodding, and asking a follow-up question</a:t>
            </a:r>
            <a:endParaRPr sz="2500">
              <a:latin typeface="Calibri"/>
              <a:ea typeface="Calibri"/>
              <a:cs typeface="Calibri"/>
              <a:sym typeface="Calibri"/>
            </a:endParaRPr>
          </a:p>
          <a:p>
            <a:pPr marL="914400" lvl="1" indent="-387350" algn="just" rtl="0">
              <a:lnSpc>
                <a:spcPct val="115000"/>
              </a:lnSpc>
              <a:spcBef>
                <a:spcPts val="0"/>
              </a:spcBef>
              <a:spcAft>
                <a:spcPts val="0"/>
              </a:spcAft>
              <a:buSzPts val="2500"/>
              <a:buFont typeface="Calibri"/>
              <a:buChar char="○"/>
            </a:pPr>
            <a:r>
              <a:rPr lang="en-US" sz="2500">
                <a:latin typeface="Calibri"/>
                <a:ea typeface="Calibri"/>
                <a:cs typeface="Calibri"/>
                <a:sym typeface="Calibri"/>
              </a:rPr>
              <a:t>C. Looking around the room while they talk, then offering advice</a:t>
            </a:r>
            <a:endParaRPr sz="2500">
              <a:latin typeface="Calibri"/>
              <a:ea typeface="Calibri"/>
              <a:cs typeface="Calibri"/>
              <a:sym typeface="Calibri"/>
            </a:endParaRPr>
          </a:p>
          <a:p>
            <a:pPr marL="914400" lvl="1" indent="-387350" algn="just" rtl="0">
              <a:lnSpc>
                <a:spcPct val="115000"/>
              </a:lnSpc>
              <a:spcBef>
                <a:spcPts val="0"/>
              </a:spcBef>
              <a:spcAft>
                <a:spcPts val="0"/>
              </a:spcAft>
              <a:buSzPts val="2500"/>
              <a:buFont typeface="Calibri"/>
              <a:buChar char="○"/>
            </a:pPr>
            <a:r>
              <a:rPr lang="en-US" sz="2500">
                <a:latin typeface="Calibri"/>
                <a:ea typeface="Calibri"/>
                <a:cs typeface="Calibri"/>
                <a:sym typeface="Calibri"/>
              </a:rPr>
              <a:t>D. Texting someone back while they explain a problem</a:t>
            </a:r>
            <a:endParaRPr sz="2500">
              <a:latin typeface="Calibri"/>
              <a:ea typeface="Calibri"/>
              <a:cs typeface="Calibri"/>
              <a:sym typeface="Calibri"/>
            </a:endParaRPr>
          </a:p>
          <a:p>
            <a:pPr marL="0" lvl="0" indent="0" algn="l" rtl="0">
              <a:lnSpc>
                <a:spcPct val="90000"/>
              </a:lnSpc>
              <a:spcBef>
                <a:spcPts val="0"/>
              </a:spcBef>
              <a:spcAft>
                <a:spcPts val="0"/>
              </a:spcAft>
              <a:buClr>
                <a:schemeClr val="dk1"/>
              </a:buClr>
              <a:buSzPts val="2800"/>
              <a:buNone/>
            </a:pPr>
            <a:endParaRPr sz="4000"/>
          </a:p>
        </p:txBody>
      </p:sp>
      <p:sp>
        <p:nvSpPr>
          <p:cNvPr id="116" name="Google Shape;116;g3ad698dcaf4_0_0"/>
          <p:cNvSpPr txBox="1"/>
          <p:nvPr/>
        </p:nvSpPr>
        <p:spPr>
          <a:xfrm>
            <a:off x="6785217" y="4202139"/>
            <a:ext cx="5168400" cy="434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0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836</Words>
  <Application>Microsoft Macintosh PowerPoint</Application>
  <PresentationFormat>Widescreen</PresentationFormat>
  <Paragraphs>90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Creating a Culture:  Making Authentic Relationships </vt:lpstr>
      <vt:lpstr>Learning Objectives</vt:lpstr>
      <vt:lpstr>Discussion Question</vt:lpstr>
      <vt:lpstr>Why Do Relationships Matter?</vt:lpstr>
      <vt:lpstr>PowerPoint Presentation</vt:lpstr>
      <vt:lpstr>Discussion Question</vt:lpstr>
      <vt:lpstr>3 Effective Steps for Creating Authentic Relationships</vt:lpstr>
      <vt:lpstr>PowerPoint Presentation</vt:lpstr>
      <vt:lpstr>1: Listening Actively</vt:lpstr>
      <vt:lpstr>1: Listening Actively</vt:lpstr>
      <vt:lpstr>Active Listening Activity</vt:lpstr>
      <vt:lpstr>1: Listening Actively</vt:lpstr>
      <vt:lpstr>PowerPoint Presentation</vt:lpstr>
      <vt:lpstr>The fundamentals of the fine details </vt:lpstr>
      <vt:lpstr>The fundamentals of the fine details </vt:lpstr>
      <vt:lpstr>The fundamentals of the fine details </vt:lpstr>
      <vt:lpstr>The fundamentals of the fine details </vt:lpstr>
      <vt:lpstr>Discussion Question</vt:lpstr>
      <vt:lpstr>PowerPoint Presentation</vt:lpstr>
      <vt:lpstr>Follow Up Whenever Applicable </vt:lpstr>
      <vt:lpstr>Discussion Question</vt:lpstr>
      <vt:lpstr>Tighten our Links and Share our Vision</vt:lpstr>
      <vt:lpstr>The 3 Factors to Great Culture  </vt:lpstr>
      <vt:lpstr>Closing Thoughts</vt:lpstr>
      <vt:lpstr>Vision Circle</vt:lpstr>
      <vt:lpstr>Learning Objectives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Bias, Lailah</dc:creator>
  <cp:lastModifiedBy>Rutter, Troy A [LAS]</cp:lastModifiedBy>
  <cp:revision>2</cp:revision>
  <dcterms:created xsi:type="dcterms:W3CDTF">2025-09-14T07:49:54Z</dcterms:created>
  <dcterms:modified xsi:type="dcterms:W3CDTF">2025-12-30T18:49:06Z</dcterms:modified>
</cp:coreProperties>
</file>