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6" roundtripDataSignature="AMtx7mj7vENsodo9S+G5eWxoe6EVw1Q4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D1301E1-47D0-4A3B-8F7E-F2A64A01D6A4}">
  <a:tblStyle styleId="{0D1301E1-47D0-4A3B-8F7E-F2A64A01D6A4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4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3" name="Google Shape;6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6" name="Google Shape;11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8" name="Google Shape;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4" name="Google Shape;7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9" name="Google Shape;7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6" name="Google Shape;8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864f86964d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4" name="Google Shape;94;g3864f86964d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0" name="Google Shape;10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864f86964d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6" name="Google Shape;106;g3864f86964d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13" descr="A person and person looking at each other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7492" y="-37673"/>
            <a:ext cx="12352150" cy="693920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3"/>
          <p:cNvSpPr txBox="1">
            <a:spLocks noGrp="1"/>
          </p:cNvSpPr>
          <p:nvPr>
            <p:ph type="title"/>
          </p:nvPr>
        </p:nvSpPr>
        <p:spPr>
          <a:xfrm>
            <a:off x="838200" y="2103437"/>
            <a:ext cx="10515600" cy="1066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  <a:defRPr sz="7200" b="0" i="0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3"/>
          <p:cNvSpPr txBox="1"/>
          <p:nvPr/>
        </p:nvSpPr>
        <p:spPr>
          <a:xfrm>
            <a:off x="838200" y="3200717"/>
            <a:ext cx="10515600" cy="761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4800"/>
              <a:buFont typeface="Arial"/>
              <a:buNone/>
            </a:pPr>
            <a:endParaRPr sz="4800" b="0" i="1" u="none" strike="noStrike" cap="none">
              <a:solidFill>
                <a:srgbClr val="C3C3C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3"/>
          <p:cNvSpPr txBox="1">
            <a:spLocks noGrp="1"/>
          </p:cNvSpPr>
          <p:nvPr>
            <p:ph type="body" idx="1"/>
          </p:nvPr>
        </p:nvSpPr>
        <p:spPr>
          <a:xfrm>
            <a:off x="838200" y="3225804"/>
            <a:ext cx="10515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19" descr="A white surface with a black and grey background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15151" cy="6861576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9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9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19"/>
          <p:cNvSpPr/>
          <p:nvPr/>
        </p:nvSpPr>
        <p:spPr>
          <a:xfrm>
            <a:off x="167639" y="964237"/>
            <a:ext cx="11856721" cy="112291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9"/>
          <p:cNvSpPr>
            <a:spLocks noGrp="1"/>
          </p:cNvSpPr>
          <p:nvPr>
            <p:ph type="media" idx="2"/>
          </p:nvPr>
        </p:nvSpPr>
        <p:spPr>
          <a:xfrm>
            <a:off x="168275" y="1255713"/>
            <a:ext cx="11855450" cy="4697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20" descr="A white surface with a black and grey background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2657"/>
            <a:ext cx="12295295" cy="6923314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20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gular">
  <p:cSld name="Regula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14" descr="A white and purple background with a purple border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0193" y="0"/>
            <a:ext cx="12232193" cy="688778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4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/>
          <p:nvPr/>
        </p:nvSpPr>
        <p:spPr>
          <a:xfrm>
            <a:off x="167639" y="964237"/>
            <a:ext cx="11856721" cy="112291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4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649" cy="483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14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ew Topic">
  <p:cSld name="New Topic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21" descr="A grey and blue logo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0" y="0"/>
            <a:ext cx="12185650" cy="686157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21"/>
          <p:cNvSpPr txBox="1">
            <a:spLocks noGrp="1"/>
          </p:cNvSpPr>
          <p:nvPr>
            <p:ph type="title"/>
          </p:nvPr>
        </p:nvSpPr>
        <p:spPr>
          <a:xfrm>
            <a:off x="4632960" y="2894002"/>
            <a:ext cx="7315200" cy="1069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  <a:defRPr sz="7200" b="0" i="0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">
  <p:cSld name="Two Column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15" descr="A white and orange background with triangles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5459" y="-1"/>
            <a:ext cx="12287459" cy="6918901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15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15"/>
          <p:cNvSpPr/>
          <p:nvPr/>
        </p:nvSpPr>
        <p:spPr>
          <a:xfrm>
            <a:off x="167639" y="964237"/>
            <a:ext cx="11856721" cy="112291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5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5065115" cy="472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body" idx="2"/>
          </p:nvPr>
        </p:nvSpPr>
        <p:spPr>
          <a:xfrm>
            <a:off x="5666178" y="1214438"/>
            <a:ext cx="5065116" cy="472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15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&amp; Text">
  <p:cSld name="Picture &amp; 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16" descr="A white background with green triangles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039" y="-1"/>
            <a:ext cx="12204039" cy="6871929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16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16"/>
          <p:cNvSpPr/>
          <p:nvPr/>
        </p:nvSpPr>
        <p:spPr>
          <a:xfrm>
            <a:off x="167639" y="964237"/>
            <a:ext cx="11856721" cy="112291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16"/>
          <p:cNvSpPr>
            <a:spLocks noGrp="1"/>
          </p:cNvSpPr>
          <p:nvPr>
            <p:ph type="pic" idx="2"/>
          </p:nvPr>
        </p:nvSpPr>
        <p:spPr>
          <a:xfrm>
            <a:off x="6840637" y="1214651"/>
            <a:ext cx="5168801" cy="295253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" name="Google Shape;32;p16"/>
          <p:cNvSpPr txBox="1">
            <a:spLocks noGrp="1"/>
          </p:cNvSpPr>
          <p:nvPr>
            <p:ph type="body" idx="1"/>
          </p:nvPr>
        </p:nvSpPr>
        <p:spPr>
          <a:xfrm>
            <a:off x="168275" y="1214438"/>
            <a:ext cx="6370638" cy="483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16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16"/>
          <p:cNvSpPr txBox="1"/>
          <p:nvPr/>
        </p:nvSpPr>
        <p:spPr>
          <a:xfrm>
            <a:off x="-196770" y="5046562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16"/>
          <p:cNvSpPr txBox="1">
            <a:spLocks noGrp="1"/>
          </p:cNvSpPr>
          <p:nvPr>
            <p:ph type="body" idx="3"/>
          </p:nvPr>
        </p:nvSpPr>
        <p:spPr>
          <a:xfrm>
            <a:off x="6840538" y="4337050"/>
            <a:ext cx="5168900" cy="26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18" descr="A white surface with a black and grey background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12203" cy="6876526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18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8"/>
          <p:cNvSpPr/>
          <p:nvPr/>
        </p:nvSpPr>
        <p:spPr>
          <a:xfrm>
            <a:off x="1610810" y="1101958"/>
            <a:ext cx="8970380" cy="335666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18"/>
          <p:cNvSpPr/>
          <p:nvPr/>
        </p:nvSpPr>
        <p:spPr>
          <a:xfrm>
            <a:off x="1610810" y="1437624"/>
            <a:ext cx="8970380" cy="349555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18"/>
          <p:cNvSpPr txBox="1">
            <a:spLocks noGrp="1"/>
          </p:cNvSpPr>
          <p:nvPr>
            <p:ph type="body" idx="1"/>
          </p:nvPr>
        </p:nvSpPr>
        <p:spPr>
          <a:xfrm>
            <a:off x="1724628" y="1562100"/>
            <a:ext cx="8657622" cy="2697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body" idx="2"/>
          </p:nvPr>
        </p:nvSpPr>
        <p:spPr>
          <a:xfrm>
            <a:off x="1724628" y="4383960"/>
            <a:ext cx="8657622" cy="393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3C3C3"/>
              </a:buClr>
              <a:buSzPts val="2800"/>
              <a:buFont typeface="Arial"/>
              <a:buNone/>
              <a:defRPr sz="2800" b="1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reakout">
  <p:cSld name="Breakou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22" descr="A logo with text on it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5831" y="-23752"/>
            <a:ext cx="12439619" cy="70045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">
  <p:cSld name="End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23" descr="A logo for a seminar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71450" y="-100117"/>
            <a:ext cx="12541250" cy="70618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 - Statistic">
  <p:cSld name="Big Text - Statistic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17" descr="A white background with a grey border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5169" y="-1"/>
            <a:ext cx="12227169" cy="6884953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17"/>
          <p:cNvSpPr txBox="1">
            <a:spLocks noGrp="1"/>
          </p:cNvSpPr>
          <p:nvPr>
            <p:ph type="body" idx="1"/>
          </p:nvPr>
        </p:nvSpPr>
        <p:spPr>
          <a:xfrm>
            <a:off x="1933575" y="1423707"/>
            <a:ext cx="8634413" cy="3044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9600"/>
              <a:buFont typeface="Arial"/>
              <a:buNone/>
              <a:defRPr sz="96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body" idx="2"/>
          </p:nvPr>
        </p:nvSpPr>
        <p:spPr>
          <a:xfrm>
            <a:off x="1933575" y="3680910"/>
            <a:ext cx="8634413" cy="1019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17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2Zdyu2lE-d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"/>
          <p:cNvSpPr txBox="1">
            <a:spLocks noGrp="1"/>
          </p:cNvSpPr>
          <p:nvPr>
            <p:ph type="title"/>
          </p:nvPr>
        </p:nvSpPr>
        <p:spPr>
          <a:xfrm>
            <a:off x="838200" y="2103437"/>
            <a:ext cx="10515600" cy="1066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</a:pPr>
            <a:r>
              <a:rPr lang="en-US"/>
              <a:t>Embracing Change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b="1"/>
              <a:t>Learning Outcomes:</a:t>
            </a:r>
            <a:endParaRPr/>
          </a:p>
        </p:txBody>
      </p:sp>
      <p:sp>
        <p:nvSpPr>
          <p:cNvPr id="71" name="Google Shape;71;p2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649" cy="483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Be able to lead transformational change that aligns with the OA’s 2025-2027 Business Plan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Identify and address barriers to change within lodges.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Apply practical skills and strategies to initiate and sustain change.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Develop the ability to inspire, engage, and empower Scouting members to embrace and support transformational change.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9"/>
          <p:cNvSpPr txBox="1">
            <a:spLocks noGrp="1"/>
          </p:cNvSpPr>
          <p:nvPr>
            <p:ph type="title"/>
          </p:nvPr>
        </p:nvSpPr>
        <p:spPr>
          <a:xfrm>
            <a:off x="4632960" y="2894002"/>
            <a:ext cx="7315200" cy="1069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</a:pPr>
            <a:r>
              <a:rPr lang="en-US"/>
              <a:t>Understanding the Need for Change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b="1"/>
              <a:t>2025-2027 Business Plan</a:t>
            </a:r>
            <a:endParaRPr/>
          </a:p>
        </p:txBody>
      </p:sp>
      <p:sp>
        <p:nvSpPr>
          <p:cNvPr id="82" name="Google Shape;82;p3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5065115" cy="472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Pillar A: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“Position the Order of the Arrow as the retention driver for all older youth in Scouting America”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Pillar C: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“Create a member journey that attracts and retains as many young people within Scouting and the Order as possible.”</a:t>
            </a:r>
            <a:endParaRPr/>
          </a:p>
        </p:txBody>
      </p:sp>
      <p:sp>
        <p:nvSpPr>
          <p:cNvPr id="83" name="Google Shape;83;p3"/>
          <p:cNvSpPr txBox="1">
            <a:spLocks noGrp="1"/>
          </p:cNvSpPr>
          <p:nvPr>
            <p:ph type="body" idx="2"/>
          </p:nvPr>
        </p:nvSpPr>
        <p:spPr>
          <a:xfrm>
            <a:off x="5666178" y="1214438"/>
            <a:ext cx="6012678" cy="472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Pillar B: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“Support our lodges with useful tools to serve and retain older youth in Scouting.”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Pillar D: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/>
              <a:t>“Ensure a firm foundation is in place to achieve the Order's vision beyond the current business plan”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b="1"/>
              <a:t>Barriers to Change</a:t>
            </a:r>
            <a:endParaRPr/>
          </a:p>
        </p:txBody>
      </p:sp>
      <p:pic>
        <p:nvPicPr>
          <p:cNvPr id="89" name="Google Shape;89;p4" descr="This timer counts down silently until it reaches 0:00, then a police siren sounds to alert you that time is up." title="6 Minute Timer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6325" y="1327275"/>
            <a:ext cx="5362800" cy="30165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0" name="Google Shape;90;p4"/>
          <p:cNvGraphicFramePr/>
          <p:nvPr/>
        </p:nvGraphicFramePr>
        <p:xfrm>
          <a:off x="167650" y="2528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{0D1301E1-47D0-4A3B-8F7E-F2A64A01D6A4}</a:tableStyleId>
              </a:tblPr>
              <a:tblGrid>
                <a:gridCol w="3109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9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3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/>
                        <a:t>Why Change Fails</a:t>
                      </a:r>
                      <a:endParaRPr sz="1600" b="1" u="none" strike="noStrike" cap="none"/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/>
                        <a:t>What Helps Change Succeed</a:t>
                      </a:r>
                      <a:endParaRPr sz="1600" b="1" u="none" strike="noStrike" cap="none"/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9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3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3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1" name="Google Shape;91;p4"/>
          <p:cNvSpPr txBox="1">
            <a:spLocks noGrp="1"/>
          </p:cNvSpPr>
          <p:nvPr>
            <p:ph type="body" idx="1"/>
          </p:nvPr>
        </p:nvSpPr>
        <p:spPr>
          <a:xfrm>
            <a:off x="167750" y="1214450"/>
            <a:ext cx="6219600" cy="12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Within your groups for the next 6 minutes, create your own barriers to change poster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864f86964d_0_10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b="1"/>
              <a:t>Leading Lodge Level Change:</a:t>
            </a:r>
            <a:endParaRPr/>
          </a:p>
        </p:txBody>
      </p:sp>
      <p:sp>
        <p:nvSpPr>
          <p:cNvPr id="97" name="Google Shape;97;g3864f86964d_0_10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700" cy="48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With in your group, choose one pillar on the 2025-2027 business plan to answer the following questions: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-"/>
            </a:pPr>
            <a:r>
              <a:rPr lang="en-US"/>
              <a:t>What does this pillar mean to your lodge? 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-"/>
            </a:pPr>
            <a:r>
              <a:rPr lang="en-US"/>
              <a:t>What is one example of a change that is necessary to fulfill this pillar of the business plan? 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-"/>
            </a:pPr>
            <a:r>
              <a:rPr lang="en-US"/>
              <a:t>What obstacles might your lodge face in making these changes?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"/>
          <p:cNvSpPr txBox="1">
            <a:spLocks noGrp="1"/>
          </p:cNvSpPr>
          <p:nvPr>
            <p:ph type="body" idx="1"/>
          </p:nvPr>
        </p:nvSpPr>
        <p:spPr>
          <a:xfrm>
            <a:off x="1673250" y="2238300"/>
            <a:ext cx="8844000" cy="26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900"/>
              <a:t>“A change I would like to see in my lodge is _________________ because ________________. It will support the _____ pillar. In the next 30 days, I will _____________ in order to create the change I would like to see in my lodge”</a:t>
            </a:r>
            <a:endParaRPr sz="3900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103" name="Google Shape;103;p6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sz="5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Personal Commitment to Change</a:t>
            </a:r>
            <a:endParaRPr sz="5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864f86964d_0_30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b="1"/>
              <a:t>Learning Outcomes:</a:t>
            </a:r>
            <a:endParaRPr/>
          </a:p>
        </p:txBody>
      </p:sp>
      <p:sp>
        <p:nvSpPr>
          <p:cNvPr id="109" name="Google Shape;109;g3864f86964d_0_30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700" cy="48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Be able to lead transformational change that aligns with the OA’s 2025-2027 Business Plan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Identify and address barriers to change within lodges.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Apply practical skills and strategies to initiate and sustain change.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Develop the ability to inspire, engage, and empower Scouting members to embrace and support transformational change.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348</Words>
  <Application>Microsoft Macintosh PowerPoint</Application>
  <PresentationFormat>Widescreen</PresentationFormat>
  <Paragraphs>37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Arial</vt:lpstr>
      <vt:lpstr>Office Theme</vt:lpstr>
      <vt:lpstr>Embracing Change</vt:lpstr>
      <vt:lpstr>Learning Outcomes:</vt:lpstr>
      <vt:lpstr>Understanding the Need for Change</vt:lpstr>
      <vt:lpstr>2025-2027 Business Plan</vt:lpstr>
      <vt:lpstr>Barriers to Change</vt:lpstr>
      <vt:lpstr>Leading Lodge Level Change:</vt:lpstr>
      <vt:lpstr>Personal Commitment to Change</vt:lpstr>
      <vt:lpstr>Learning Outcomes: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Bias, Lailah</dc:creator>
  <cp:lastModifiedBy>Rutter, Troy A [LAS]</cp:lastModifiedBy>
  <cp:revision>1</cp:revision>
  <dcterms:created xsi:type="dcterms:W3CDTF">2025-09-14T07:49:54Z</dcterms:created>
  <dcterms:modified xsi:type="dcterms:W3CDTF">2025-12-30T18:39:17Z</dcterms:modified>
</cp:coreProperties>
</file>