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gb7vaCWgPI6t4xZuE8WIav8CY9n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4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a957c03cca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g3a957c03cca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a957c03cca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3a957c03cca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a957c03cca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3a957c03cca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a957c03cca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3a957c03cca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a957c03cca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3a957c03cca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a957c03cc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g3a957c03cc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957c03cc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3a957c03cc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a957c03cc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3a957c03cc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a957c03cca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3a957c03cc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a957c03cc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a957c03cc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13" descr="A person and person looking at each oth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492" y="-37673"/>
            <a:ext cx="12352150" cy="69392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3"/>
          <p:cNvSpPr txBox="1">
            <a:spLocks noGrp="1"/>
          </p:cNvSpPr>
          <p:nvPr>
            <p:ph type="title"/>
          </p:nvPr>
        </p:nvSpPr>
        <p:spPr>
          <a:xfrm>
            <a:off x="838200" y="2103437"/>
            <a:ext cx="10515600" cy="106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" name="Google Shape;9;p13"/>
          <p:cNvSpPr txBox="1"/>
          <p:nvPr/>
        </p:nvSpPr>
        <p:spPr>
          <a:xfrm>
            <a:off x="838200" y="3200717"/>
            <a:ext cx="10515600" cy="761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4800"/>
              <a:buFont typeface="Arial"/>
              <a:buNone/>
            </a:pPr>
            <a:endParaRPr sz="4800" b="0" i="1" u="none" strike="noStrike" cap="none">
              <a:solidFill>
                <a:srgbClr val="C3C3C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3"/>
          <p:cNvSpPr txBox="1">
            <a:spLocks noGrp="1"/>
          </p:cNvSpPr>
          <p:nvPr>
            <p:ph type="body" idx="1"/>
          </p:nvPr>
        </p:nvSpPr>
        <p:spPr>
          <a:xfrm>
            <a:off x="838200" y="3225804"/>
            <a:ext cx="105156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BFBFB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eakout">
  <p:cSld name="Breakou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22" descr="A logo with text on it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831" y="-23752"/>
            <a:ext cx="12439619" cy="7004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">
  <p:cSld name="End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23" descr="A logo for a semina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1450" y="-100117"/>
            <a:ext cx="12541250" cy="70618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gular">
  <p:cSld name="Regula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4" descr="A white and purple background with a purple bord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0193" y="0"/>
            <a:ext cx="12232193" cy="688778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14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4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14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">
  <p:cSld name="Two Colum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 descr="A white and orange background with triangles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5459" y="-1"/>
            <a:ext cx="12287459" cy="69189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" name="Google Shape;20;p15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5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5065115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2"/>
          </p:nvPr>
        </p:nvSpPr>
        <p:spPr>
          <a:xfrm>
            <a:off x="5666178" y="1214438"/>
            <a:ext cx="5065116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&amp; Text">
  <p:cSld name="Picture &amp; 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6" descr="A white background with green triangles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039" y="-1"/>
            <a:ext cx="12204039" cy="687192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Google Shape;27;p16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6"/>
          <p:cNvSpPr>
            <a:spLocks noGrp="1"/>
          </p:cNvSpPr>
          <p:nvPr>
            <p:ph type="pic" idx="2"/>
          </p:nvPr>
        </p:nvSpPr>
        <p:spPr>
          <a:xfrm>
            <a:off x="6840637" y="1214651"/>
            <a:ext cx="5168801" cy="295253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168275" y="1214438"/>
            <a:ext cx="6370638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16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  <p:sp>
        <p:nvSpPr>
          <p:cNvPr id="31" name="Google Shape;31;p16"/>
          <p:cNvSpPr txBox="1"/>
          <p:nvPr/>
        </p:nvSpPr>
        <p:spPr>
          <a:xfrm>
            <a:off x="-196770" y="5046562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3"/>
          </p:nvPr>
        </p:nvSpPr>
        <p:spPr>
          <a:xfrm>
            <a:off x="6840538" y="4337050"/>
            <a:ext cx="5168900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 - Statistic">
  <p:cSld name="Big Text - Statistic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7" descr="A white background with a grey border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169" y="-1"/>
            <a:ext cx="12227169" cy="688495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7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413" cy="30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9600"/>
              <a:buFont typeface="Arial"/>
              <a:buNone/>
              <a:defRPr sz="96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body" idx="2"/>
          </p:nvPr>
        </p:nvSpPr>
        <p:spPr>
          <a:xfrm>
            <a:off x="1933575" y="3680910"/>
            <a:ext cx="8634413" cy="1019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17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18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2203" cy="687652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18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  <p:sp>
        <p:nvSpPr>
          <p:cNvPr id="41" name="Google Shape;41;p18"/>
          <p:cNvSpPr/>
          <p:nvPr/>
        </p:nvSpPr>
        <p:spPr>
          <a:xfrm>
            <a:off x="1610810" y="1101958"/>
            <a:ext cx="8970380" cy="335666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8"/>
          <p:cNvSpPr/>
          <p:nvPr/>
        </p:nvSpPr>
        <p:spPr>
          <a:xfrm>
            <a:off x="1610810" y="1437624"/>
            <a:ext cx="8970380" cy="349555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8"/>
          <p:cNvSpPr txBox="1">
            <a:spLocks noGrp="1"/>
          </p:cNvSpPr>
          <p:nvPr>
            <p:ph type="body" idx="1"/>
          </p:nvPr>
        </p:nvSpPr>
        <p:spPr>
          <a:xfrm>
            <a:off x="1724628" y="1562100"/>
            <a:ext cx="8657622" cy="269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8"/>
          <p:cNvSpPr txBox="1">
            <a:spLocks noGrp="1"/>
          </p:cNvSpPr>
          <p:nvPr>
            <p:ph type="body" idx="2"/>
          </p:nvPr>
        </p:nvSpPr>
        <p:spPr>
          <a:xfrm>
            <a:off x="1724628" y="4383960"/>
            <a:ext cx="8657622" cy="393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3C3C3"/>
              </a:buClr>
              <a:buSzPts val="2800"/>
              <a:buFont typeface="Arial"/>
              <a:buNone/>
              <a:defRPr sz="2800" b="1" i="1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9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5151" cy="686157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9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  <a:defRPr sz="6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19"/>
          <p:cNvSpPr/>
          <p:nvPr/>
        </p:nvSpPr>
        <p:spPr>
          <a:xfrm>
            <a:off x="167639" y="964237"/>
            <a:ext cx="11856721" cy="112291"/>
          </a:xfrm>
          <a:prstGeom prst="rect">
            <a:avLst/>
          </a:prstGeom>
          <a:solidFill>
            <a:srgbClr val="C3C3C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9"/>
          <p:cNvSpPr>
            <a:spLocks noGrp="1"/>
          </p:cNvSpPr>
          <p:nvPr>
            <p:ph type="media" idx="2"/>
          </p:nvPr>
        </p:nvSpPr>
        <p:spPr>
          <a:xfrm>
            <a:off x="168275" y="1255713"/>
            <a:ext cx="11855450" cy="4697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20" descr="A white surface with a black and grey background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2657"/>
            <a:ext cx="12295295" cy="692331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0"/>
          <p:cNvSpPr txBox="1"/>
          <p:nvPr/>
        </p:nvSpPr>
        <p:spPr>
          <a:xfrm>
            <a:off x="29499" y="6134581"/>
            <a:ext cx="93807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rPr>
              <a:t>SECTION LEADERSHIP SEMINAR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">
  <p:cSld name="New Topic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21" descr="A grey and blue logo&#10;&#10;AI-generated content may be incorrect.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" y="0"/>
            <a:ext cx="12185650" cy="686157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1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6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  <a:defRPr sz="7200" b="0" i="0" u="none" strike="noStrike" cap="none">
                <a:solidFill>
                  <a:srgbClr val="C3C3C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u_BcMXgws6Y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 txBox="1">
            <a:spLocks noGrp="1"/>
          </p:cNvSpPr>
          <p:nvPr>
            <p:ph type="title"/>
          </p:nvPr>
        </p:nvSpPr>
        <p:spPr>
          <a:xfrm>
            <a:off x="838200" y="1663837"/>
            <a:ext cx="10515600" cy="10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Enhancing Lodge Outreach and Engagement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413" cy="30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600"/>
              <a:buNone/>
            </a:pPr>
            <a:r>
              <a:rPr lang="en-US" sz="7500"/>
              <a:t>What promotion methods have you found effective?</a:t>
            </a:r>
            <a:endParaRPr sz="75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a957c03cca_0_37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Communication Action Plan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a957c03cca_0_46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Communication Action Plan</a:t>
            </a:r>
            <a:endParaRPr/>
          </a:p>
        </p:txBody>
      </p:sp>
      <p:sp>
        <p:nvSpPr>
          <p:cNvPr id="128" name="Google Shape;128;g3a957c03cca_0_46"/>
          <p:cNvSpPr txBox="1">
            <a:spLocks noGrp="1"/>
          </p:cNvSpPr>
          <p:nvPr>
            <p:ph type="body" idx="1"/>
          </p:nvPr>
        </p:nvSpPr>
        <p:spPr>
          <a:xfrm>
            <a:off x="6409924" y="1194888"/>
            <a:ext cx="5065200" cy="47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Work with your Lodge to fill out the Communication Action Plan.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Start with the SWOT analysis and then pick an upcoming event and decide which methods you will use to promote it. </a:t>
            </a:r>
            <a:endParaRPr/>
          </a:p>
        </p:txBody>
      </p:sp>
      <p:pic>
        <p:nvPicPr>
          <p:cNvPr id="129" name="Google Shape;129;g3a957c03cca_0_46" title="Screenshot 2025-11-24 at 4.12.32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4400" y="1194911"/>
            <a:ext cx="3636201" cy="481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Timer</a:t>
            </a:r>
            <a:endParaRPr/>
          </a:p>
        </p:txBody>
      </p:sp>
      <p:pic>
        <p:nvPicPr>
          <p:cNvPr id="135" name="Google Shape;135;p7" descr="This timer silently counts down to 0:00, then alerts you that time is up with a gentle beep sound." title="15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8788" y="1196613"/>
            <a:ext cx="8459175" cy="475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a957c03cca_0_59"/>
          <p:cNvSpPr txBox="1">
            <a:spLocks noGrp="1"/>
          </p:cNvSpPr>
          <p:nvPr>
            <p:ph type="body" idx="1"/>
          </p:nvPr>
        </p:nvSpPr>
        <p:spPr>
          <a:xfrm>
            <a:off x="1933575" y="1423707"/>
            <a:ext cx="8634300" cy="30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600"/>
              <a:buNone/>
            </a:pPr>
            <a:r>
              <a:rPr lang="en-US"/>
              <a:t>Let’s Share!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a957c03cca_0_54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Objectives</a:t>
            </a:r>
            <a:endParaRPr/>
          </a:p>
        </p:txBody>
      </p:sp>
      <p:sp>
        <p:nvSpPr>
          <p:cNvPr id="146" name="Google Shape;146;g3a957c03cca_0_54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Discuss the importance of communications within a lodge setting to engage members in any role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Understand two-way communication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Understand forms of external promotions and how social media isn’t always the answer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Create an action plan for lodge communications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a957c03cca_0_63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How to Contact Me (Optional)</a:t>
            </a:r>
            <a:endParaRPr/>
          </a:p>
        </p:txBody>
      </p:sp>
      <p:pic>
        <p:nvPicPr>
          <p:cNvPr id="152" name="Google Shape;152;g3a957c03cca_0_63" descr="A person holding a camera to a child&#10;&#10;AI-generated content may be incorrect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0637" y="1214651"/>
            <a:ext cx="5168799" cy="2952538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3a957c03cca_0_63"/>
          <p:cNvSpPr txBox="1">
            <a:spLocks noGrp="1"/>
          </p:cNvSpPr>
          <p:nvPr>
            <p:ph type="body" idx="1"/>
          </p:nvPr>
        </p:nvSpPr>
        <p:spPr>
          <a:xfrm>
            <a:off x="168275" y="1214438"/>
            <a:ext cx="63705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Email: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Phone: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154" name="Google Shape;154;g3a957c03cca_0_63"/>
          <p:cNvSpPr txBox="1"/>
          <p:nvPr/>
        </p:nvSpPr>
        <p:spPr>
          <a:xfrm>
            <a:off x="6785217" y="4202139"/>
            <a:ext cx="5168400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solidFill>
                  <a:schemeClr val="dk1"/>
                </a:solidFill>
              </a:rPr>
              <a:t>[Insert image of presenter above]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Learning Objectives</a:t>
            </a:r>
            <a:endParaRPr/>
          </a:p>
        </p:txBody>
      </p:sp>
      <p:sp>
        <p:nvSpPr>
          <p:cNvPr id="71" name="Google Shape;71;p2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649" cy="4834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Discuss the importance of communications within a lodge setting to engage members in any role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Understand two-way communication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Understand forms of external promotions and how social media isn’t always the answer</a:t>
            </a:r>
            <a:endParaRPr/>
          </a:p>
          <a:p>
            <a:pPr marL="457200" lvl="0" indent="-406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/>
              <a:t>Create an action plan for lodge communications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69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Effective Communication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a957c03cca_0_0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sz="5500" b="1"/>
              <a:t>What is Effective Communication?</a:t>
            </a:r>
            <a:endParaRPr sz="5500"/>
          </a:p>
        </p:txBody>
      </p:sp>
      <p:sp>
        <p:nvSpPr>
          <p:cNvPr id="82" name="Google Shape;82;g3a957c03cca_0_0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/>
              <a:t>Effective Communication is </a:t>
            </a:r>
            <a:r>
              <a:rPr lang="en-US" sz="4500" b="1" u="sng"/>
              <a:t>PURPOSEFUL</a:t>
            </a:r>
            <a:r>
              <a:rPr lang="en-US" sz="4500"/>
              <a:t>, </a:t>
            </a:r>
            <a:r>
              <a:rPr lang="en-US" sz="4500" b="1" u="sng"/>
              <a:t>CLEAR</a:t>
            </a:r>
            <a:r>
              <a:rPr lang="en-US" sz="4500"/>
              <a:t>, and </a:t>
            </a:r>
            <a:r>
              <a:rPr lang="en-US" sz="4500" b="1" u="sng"/>
              <a:t>TIMELY</a:t>
            </a:r>
            <a:r>
              <a:rPr lang="en-US" sz="4500" b="1"/>
              <a:t> </a:t>
            </a:r>
            <a:r>
              <a:rPr lang="en-US" sz="4500"/>
              <a:t>transmission of messages that are tailored to the audience. </a:t>
            </a:r>
            <a:endParaRPr sz="4500" baseline="-25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957c03cca_0_5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sz="5500" b="1"/>
              <a:t>What is Communication?</a:t>
            </a:r>
            <a:endParaRPr sz="5500"/>
          </a:p>
        </p:txBody>
      </p:sp>
      <p:sp>
        <p:nvSpPr>
          <p:cNvPr id="88" name="Google Shape;88;g3a957c03cca_0_5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/>
              <a:t>Communication is the act of transferring information from one person, place, or group to another and requires a sender, a message, and a recipient.</a:t>
            </a:r>
            <a:endParaRPr sz="4500" baseline="-25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a957c03cca_0_10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sz="5500" b="1"/>
              <a:t>What is Two-Way Communication?</a:t>
            </a:r>
            <a:endParaRPr sz="5500"/>
          </a:p>
        </p:txBody>
      </p:sp>
      <p:sp>
        <p:nvSpPr>
          <p:cNvPr id="94" name="Google Shape;94;g3a957c03cca_0_10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/>
              <a:t>Two-Way Communication is an active process where the recipient of the communication responds or provides feedback to the sender. </a:t>
            </a:r>
            <a:endParaRPr sz="45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5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/>
              <a:t>Why is Two-Way Communication </a:t>
            </a:r>
            <a:endParaRPr sz="4500" b="1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 b="1"/>
              <a:t>important to the Order of the Arrow?</a:t>
            </a:r>
            <a:endParaRPr sz="4500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957c03cca_0_15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600" cy="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sz="5500" b="1"/>
              <a:t>Why Two-Way Communication?</a:t>
            </a:r>
            <a:endParaRPr sz="5500"/>
          </a:p>
        </p:txBody>
      </p:sp>
      <p:sp>
        <p:nvSpPr>
          <p:cNvPr id="100" name="Google Shape;100;g3a957c03cca_0_15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11753700" cy="48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Char char="•"/>
            </a:pPr>
            <a:r>
              <a:rPr lang="en-US" sz="4500"/>
              <a:t>Promotes Engagement</a:t>
            </a:r>
            <a:endParaRPr sz="4500"/>
          </a:p>
          <a:p>
            <a:pPr marL="45720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Char char="•"/>
            </a:pPr>
            <a:r>
              <a:rPr lang="en-US" sz="4500"/>
              <a:t>Creates Trust and Transparency</a:t>
            </a:r>
            <a:endParaRPr sz="4500"/>
          </a:p>
          <a:p>
            <a:pPr marL="45720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Char char="•"/>
            </a:pPr>
            <a:r>
              <a:rPr lang="en-US" sz="4500"/>
              <a:t>Increases Clarity</a:t>
            </a:r>
            <a:endParaRPr sz="4500"/>
          </a:p>
          <a:p>
            <a:pPr marL="45720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Char char="•"/>
            </a:pPr>
            <a:r>
              <a:rPr lang="en-US" sz="4500"/>
              <a:t>Strengthens Relationships</a:t>
            </a:r>
            <a:endParaRPr sz="4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a957c03cca_0_20"/>
          <p:cNvSpPr txBox="1">
            <a:spLocks noGrp="1"/>
          </p:cNvSpPr>
          <p:nvPr>
            <p:ph type="title"/>
          </p:nvPr>
        </p:nvSpPr>
        <p:spPr>
          <a:xfrm>
            <a:off x="4632960" y="2894002"/>
            <a:ext cx="7315200" cy="1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3C3C3"/>
              </a:buClr>
              <a:buSzPts val="7200"/>
              <a:buFont typeface="Arial"/>
              <a:buNone/>
            </a:pPr>
            <a:r>
              <a:rPr lang="en-US"/>
              <a:t>Who is Your Audience?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title"/>
          </p:nvPr>
        </p:nvSpPr>
        <p:spPr>
          <a:xfrm>
            <a:off x="167640" y="152717"/>
            <a:ext cx="11841480" cy="83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Arial"/>
              <a:buNone/>
            </a:pPr>
            <a:r>
              <a:rPr lang="en-US" b="1"/>
              <a:t>Who is Your Audience?</a:t>
            </a:r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body" idx="1"/>
          </p:nvPr>
        </p:nvSpPr>
        <p:spPr>
          <a:xfrm>
            <a:off x="168274" y="1214438"/>
            <a:ext cx="5065200" cy="47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Youth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Instagram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TikTok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Facebook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Other Social Media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Memes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Stories</a:t>
            </a:r>
            <a:endParaRPr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2"/>
          </p:nvPr>
        </p:nvSpPr>
        <p:spPr>
          <a:xfrm>
            <a:off x="5666178" y="1214438"/>
            <a:ext cx="6012678" cy="4721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/>
              <a:t>Adults/Parents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Physical Invitations </a:t>
            </a:r>
            <a:endParaRPr/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-US"/>
              <a:t>Postcard/Newsletter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Emails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Handouts</a:t>
            </a:r>
            <a:endParaRPr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/>
              <a:t>Elevator Pitches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Macintosh PowerPoint</Application>
  <PresentationFormat>Widescreen</PresentationFormat>
  <Paragraphs>53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Arial</vt:lpstr>
      <vt:lpstr>Office Theme</vt:lpstr>
      <vt:lpstr>Enhancing Lodge Outreach and Engagement</vt:lpstr>
      <vt:lpstr>Learning Objectives</vt:lpstr>
      <vt:lpstr>Effective Communication</vt:lpstr>
      <vt:lpstr>What is Effective Communication?</vt:lpstr>
      <vt:lpstr>What is Communication?</vt:lpstr>
      <vt:lpstr>What is Two-Way Communication?</vt:lpstr>
      <vt:lpstr>Why Two-Way Communication?</vt:lpstr>
      <vt:lpstr>Who is Your Audience?</vt:lpstr>
      <vt:lpstr>Who is Your Audience?</vt:lpstr>
      <vt:lpstr>PowerPoint Presentation</vt:lpstr>
      <vt:lpstr>Communication Action Plan</vt:lpstr>
      <vt:lpstr>Communication Action Plan</vt:lpstr>
      <vt:lpstr>Timer</vt:lpstr>
      <vt:lpstr>PowerPoint Presentation</vt:lpstr>
      <vt:lpstr>Learning Objectives</vt:lpstr>
      <vt:lpstr>How to Contact Me (Optional)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Bias, Lailah</dc:creator>
  <cp:lastModifiedBy>Rutter, Troy A [LAS]</cp:lastModifiedBy>
  <cp:revision>1</cp:revision>
  <dcterms:created xsi:type="dcterms:W3CDTF">2025-09-14T07:49:54Z</dcterms:created>
  <dcterms:modified xsi:type="dcterms:W3CDTF">2025-12-30T18:37:28Z</dcterms:modified>
</cp:coreProperties>
</file>