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</p:sldMasterIdLst>
  <p:notesMasterIdLst>
    <p:notesMasterId r:id="rId2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hawYrgzA1hCmrgOFPwVCvjbfAI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44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customschemas.google.com/relationships/presentationmetadata" Target="meta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a95a928e63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a95a928e63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a95a928e63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a95a928e63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a95a928e63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a95a928e63_0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a95a928e63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a95a928e63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a95a928e63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a95a928e63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a95a928e63_0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a95a928e63_0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a95a928e63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a95a928e63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a95a928e63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g3a95a928e63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a95a928e63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g3a95a928e63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a95a928e6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a95a928e6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a95a928e63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a95a928e63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a95a928e63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3a95a928e63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a95a928e63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a95a928e63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13" descr="A person and person looking at each other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7492" y="-37673"/>
            <a:ext cx="12352150" cy="693920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13"/>
          <p:cNvSpPr txBox="1">
            <a:spLocks noGrp="1"/>
          </p:cNvSpPr>
          <p:nvPr>
            <p:ph type="title"/>
          </p:nvPr>
        </p:nvSpPr>
        <p:spPr>
          <a:xfrm>
            <a:off x="838200" y="2103437"/>
            <a:ext cx="10515600" cy="1066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7200"/>
              <a:buFont typeface="Arial"/>
              <a:buNone/>
              <a:defRPr sz="7200" b="0" i="0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" name="Google Shape;9;p13"/>
          <p:cNvSpPr txBox="1"/>
          <p:nvPr/>
        </p:nvSpPr>
        <p:spPr>
          <a:xfrm>
            <a:off x="838200" y="3200717"/>
            <a:ext cx="10515600" cy="761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4800"/>
              <a:buFont typeface="Arial"/>
              <a:buNone/>
            </a:pPr>
            <a:endParaRPr sz="4800" b="0" i="1" u="none" strike="noStrike" cap="none">
              <a:solidFill>
                <a:srgbClr val="C3C3C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3"/>
          <p:cNvSpPr txBox="1">
            <a:spLocks noGrp="1"/>
          </p:cNvSpPr>
          <p:nvPr>
            <p:ph type="body" idx="1"/>
          </p:nvPr>
        </p:nvSpPr>
        <p:spPr>
          <a:xfrm>
            <a:off x="838200" y="3225804"/>
            <a:ext cx="10515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reakout">
  <p:cSld name="Breakou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22" descr="A logo with text on it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5831" y="-23752"/>
            <a:ext cx="12439619" cy="70045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">
  <p:cSld name="End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23" descr="A logo for a seminar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71450" y="-100117"/>
            <a:ext cx="12541250" cy="70618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g3a95a928e63_0_85" descr="A person and person looking at each other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7492" y="-37673"/>
            <a:ext cx="12352149" cy="6939208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g3a95a928e63_0_85"/>
          <p:cNvSpPr txBox="1">
            <a:spLocks noGrp="1"/>
          </p:cNvSpPr>
          <p:nvPr>
            <p:ph type="title"/>
          </p:nvPr>
        </p:nvSpPr>
        <p:spPr>
          <a:xfrm>
            <a:off x="838200" y="2103437"/>
            <a:ext cx="10515600" cy="10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7200"/>
              <a:buFont typeface="Arial"/>
              <a:buNone/>
              <a:defRPr sz="7200" b="0" i="0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5" name="Google Shape;65;g3a95a928e63_0_85"/>
          <p:cNvSpPr txBox="1"/>
          <p:nvPr/>
        </p:nvSpPr>
        <p:spPr>
          <a:xfrm>
            <a:off x="838200" y="3200717"/>
            <a:ext cx="10515600" cy="7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4800"/>
              <a:buFont typeface="Arial"/>
              <a:buNone/>
            </a:pPr>
            <a:endParaRPr sz="4800" b="0" i="1" u="none" strike="noStrike" cap="none">
              <a:solidFill>
                <a:srgbClr val="C3C3C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g3a95a928e63_0_85"/>
          <p:cNvSpPr txBox="1">
            <a:spLocks noGrp="1"/>
          </p:cNvSpPr>
          <p:nvPr>
            <p:ph type="body" idx="1"/>
          </p:nvPr>
        </p:nvSpPr>
        <p:spPr>
          <a:xfrm>
            <a:off x="838200" y="3225804"/>
            <a:ext cx="10515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gular">
  <p:cSld name="Regular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g3a95a928e63_0_90" descr="A white and purple background with a purple border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0193" y="0"/>
            <a:ext cx="12232194" cy="688778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g3a95a928e63_0_90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6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0" name="Google Shape;70;g3a95a928e63_0_90"/>
          <p:cNvSpPr/>
          <p:nvPr/>
        </p:nvSpPr>
        <p:spPr>
          <a:xfrm>
            <a:off x="167639" y="964237"/>
            <a:ext cx="11856600" cy="112200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g3a95a928e63_0_90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11753700" cy="48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g3a95a928e63_0_90"/>
          <p:cNvSpPr txBox="1"/>
          <p:nvPr/>
        </p:nvSpPr>
        <p:spPr>
          <a:xfrm>
            <a:off x="29499" y="6134581"/>
            <a:ext cx="938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1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">
  <p:cSld name="Two Column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g3a95a928e63_0_96" descr="A white and orange background with triangles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5459" y="-1"/>
            <a:ext cx="12287456" cy="6918899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g3a95a928e63_0_96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6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6" name="Google Shape;76;g3a95a928e63_0_96"/>
          <p:cNvSpPr/>
          <p:nvPr/>
        </p:nvSpPr>
        <p:spPr>
          <a:xfrm>
            <a:off x="167639" y="964237"/>
            <a:ext cx="11856600" cy="112200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g3a95a928e63_0_96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5065200" cy="47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" name="Google Shape;78;g3a95a928e63_0_96"/>
          <p:cNvSpPr txBox="1">
            <a:spLocks noGrp="1"/>
          </p:cNvSpPr>
          <p:nvPr>
            <p:ph type="body" idx="2"/>
          </p:nvPr>
        </p:nvSpPr>
        <p:spPr>
          <a:xfrm>
            <a:off x="5666178" y="1214438"/>
            <a:ext cx="5065200" cy="47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g3a95a928e63_0_96"/>
          <p:cNvSpPr txBox="1"/>
          <p:nvPr/>
        </p:nvSpPr>
        <p:spPr>
          <a:xfrm>
            <a:off x="29499" y="6134581"/>
            <a:ext cx="938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&amp; Text">
  <p:cSld name="Picture &amp; 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g3a95a928e63_0_103" descr="A white background with green triangles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039" y="-1"/>
            <a:ext cx="12204038" cy="6871928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g3a95a928e63_0_103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6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3" name="Google Shape;83;g3a95a928e63_0_103"/>
          <p:cNvSpPr/>
          <p:nvPr/>
        </p:nvSpPr>
        <p:spPr>
          <a:xfrm>
            <a:off x="167639" y="964237"/>
            <a:ext cx="11856600" cy="112200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g3a95a928e63_0_103"/>
          <p:cNvSpPr>
            <a:spLocks noGrp="1"/>
          </p:cNvSpPr>
          <p:nvPr>
            <p:ph type="pic" idx="2"/>
          </p:nvPr>
        </p:nvSpPr>
        <p:spPr>
          <a:xfrm>
            <a:off x="6840637" y="1214651"/>
            <a:ext cx="5168700" cy="2952600"/>
          </a:xfrm>
          <a:prstGeom prst="rect">
            <a:avLst/>
          </a:prstGeom>
          <a:noFill/>
          <a:ln>
            <a:noFill/>
          </a:ln>
        </p:spPr>
      </p:sp>
      <p:sp>
        <p:nvSpPr>
          <p:cNvPr id="85" name="Google Shape;85;g3a95a928e63_0_103"/>
          <p:cNvSpPr txBox="1">
            <a:spLocks noGrp="1"/>
          </p:cNvSpPr>
          <p:nvPr>
            <p:ph type="body" idx="1"/>
          </p:nvPr>
        </p:nvSpPr>
        <p:spPr>
          <a:xfrm>
            <a:off x="168275" y="1214438"/>
            <a:ext cx="6370500" cy="48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Google Shape;86;g3a95a928e63_0_103"/>
          <p:cNvSpPr txBox="1"/>
          <p:nvPr/>
        </p:nvSpPr>
        <p:spPr>
          <a:xfrm>
            <a:off x="29499" y="6134581"/>
            <a:ext cx="938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/>
          </a:p>
        </p:txBody>
      </p:sp>
      <p:sp>
        <p:nvSpPr>
          <p:cNvPr id="87" name="Google Shape;87;g3a95a928e63_0_103"/>
          <p:cNvSpPr txBox="1"/>
          <p:nvPr/>
        </p:nvSpPr>
        <p:spPr>
          <a:xfrm>
            <a:off x="-196770" y="5046562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g3a95a928e63_0_103"/>
          <p:cNvSpPr txBox="1">
            <a:spLocks noGrp="1"/>
          </p:cNvSpPr>
          <p:nvPr>
            <p:ph type="body" idx="3"/>
          </p:nvPr>
        </p:nvSpPr>
        <p:spPr>
          <a:xfrm>
            <a:off x="6840538" y="4337050"/>
            <a:ext cx="51690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ext - Statistic">
  <p:cSld name="Big Text - Statistic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g3a95a928e63_0_112" descr="A white background with a grey border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5169" y="-1"/>
            <a:ext cx="12227169" cy="6884953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g3a95a928e63_0_112"/>
          <p:cNvSpPr txBox="1">
            <a:spLocks noGrp="1"/>
          </p:cNvSpPr>
          <p:nvPr>
            <p:ph type="body" idx="1"/>
          </p:nvPr>
        </p:nvSpPr>
        <p:spPr>
          <a:xfrm>
            <a:off x="1933575" y="1423707"/>
            <a:ext cx="8634300" cy="30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9600"/>
              <a:buFont typeface="Arial"/>
              <a:buNone/>
              <a:defRPr sz="96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Google Shape;92;g3a95a928e63_0_112"/>
          <p:cNvSpPr txBox="1">
            <a:spLocks noGrp="1"/>
          </p:cNvSpPr>
          <p:nvPr>
            <p:ph type="body" idx="2"/>
          </p:nvPr>
        </p:nvSpPr>
        <p:spPr>
          <a:xfrm>
            <a:off x="1933575" y="3680910"/>
            <a:ext cx="8634300" cy="10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3" name="Google Shape;93;g3a95a928e63_0_112"/>
          <p:cNvSpPr txBox="1"/>
          <p:nvPr/>
        </p:nvSpPr>
        <p:spPr>
          <a:xfrm>
            <a:off x="29499" y="6134581"/>
            <a:ext cx="938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g3a95a928e63_0_117" descr="A white surface with a black and grey background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12204" cy="6876526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g3a95a928e63_0_117"/>
          <p:cNvSpPr txBox="1"/>
          <p:nvPr/>
        </p:nvSpPr>
        <p:spPr>
          <a:xfrm>
            <a:off x="29499" y="6134581"/>
            <a:ext cx="938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/>
          </a:p>
        </p:txBody>
      </p:sp>
      <p:sp>
        <p:nvSpPr>
          <p:cNvPr id="97" name="Google Shape;97;g3a95a928e63_0_117"/>
          <p:cNvSpPr/>
          <p:nvPr/>
        </p:nvSpPr>
        <p:spPr>
          <a:xfrm>
            <a:off x="1610810" y="1101958"/>
            <a:ext cx="8970300" cy="335700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g3a95a928e63_0_117"/>
          <p:cNvSpPr/>
          <p:nvPr/>
        </p:nvSpPr>
        <p:spPr>
          <a:xfrm>
            <a:off x="1610810" y="1437624"/>
            <a:ext cx="8970300" cy="3495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g3a95a928e63_0_117"/>
          <p:cNvSpPr txBox="1">
            <a:spLocks noGrp="1"/>
          </p:cNvSpPr>
          <p:nvPr>
            <p:ph type="body" idx="1"/>
          </p:nvPr>
        </p:nvSpPr>
        <p:spPr>
          <a:xfrm>
            <a:off x="1724628" y="1562100"/>
            <a:ext cx="8657700" cy="26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" name="Google Shape;100;g3a95a928e63_0_117"/>
          <p:cNvSpPr txBox="1">
            <a:spLocks noGrp="1"/>
          </p:cNvSpPr>
          <p:nvPr>
            <p:ph type="body" idx="2"/>
          </p:nvPr>
        </p:nvSpPr>
        <p:spPr>
          <a:xfrm>
            <a:off x="1724628" y="4383960"/>
            <a:ext cx="8657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3C3C3"/>
              </a:buClr>
              <a:buSzPts val="2800"/>
              <a:buFont typeface="Arial"/>
              <a:buNone/>
              <a:defRPr sz="2800" b="1" i="1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g3a95a928e63_0_124" descr="A white surface with a black and grey background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15153" cy="6861575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g3a95a928e63_0_124"/>
          <p:cNvSpPr txBox="1"/>
          <p:nvPr/>
        </p:nvSpPr>
        <p:spPr>
          <a:xfrm>
            <a:off x="29499" y="6134581"/>
            <a:ext cx="938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/>
          </a:p>
        </p:txBody>
      </p:sp>
      <p:sp>
        <p:nvSpPr>
          <p:cNvPr id="104" name="Google Shape;104;g3a95a928e63_0_124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6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5" name="Google Shape;105;g3a95a928e63_0_124"/>
          <p:cNvSpPr/>
          <p:nvPr/>
        </p:nvSpPr>
        <p:spPr>
          <a:xfrm>
            <a:off x="167639" y="964237"/>
            <a:ext cx="11856600" cy="112200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g3a95a928e63_0_124"/>
          <p:cNvSpPr>
            <a:spLocks noGrp="1"/>
          </p:cNvSpPr>
          <p:nvPr>
            <p:ph type="media" idx="2"/>
          </p:nvPr>
        </p:nvSpPr>
        <p:spPr>
          <a:xfrm>
            <a:off x="168275" y="1255713"/>
            <a:ext cx="11855400" cy="46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g3a95a928e63_0_130" descr="A white surface with a black and grey background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2657"/>
            <a:ext cx="12295297" cy="6923314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g3a95a928e63_0_130"/>
          <p:cNvSpPr txBox="1"/>
          <p:nvPr/>
        </p:nvSpPr>
        <p:spPr>
          <a:xfrm>
            <a:off x="29499" y="6134581"/>
            <a:ext cx="938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gular">
  <p:cSld name="Regula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14" descr="A white and purple background with a purple border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0193" y="0"/>
            <a:ext cx="12232193" cy="688778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4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" name="Google Shape;14;p14"/>
          <p:cNvSpPr/>
          <p:nvPr/>
        </p:nvSpPr>
        <p:spPr>
          <a:xfrm>
            <a:off x="167639" y="964237"/>
            <a:ext cx="11856721" cy="112291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14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11753649" cy="483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14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1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ew Topic">
  <p:cSld name="New Topic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g3a95a928e63_0_133" descr="A grey and blue logo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50" y="0"/>
            <a:ext cx="12185652" cy="6861575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g3a95a928e63_0_133"/>
          <p:cNvSpPr txBox="1">
            <a:spLocks noGrp="1"/>
          </p:cNvSpPr>
          <p:nvPr>
            <p:ph type="title"/>
          </p:nvPr>
        </p:nvSpPr>
        <p:spPr>
          <a:xfrm>
            <a:off x="4632960" y="2894002"/>
            <a:ext cx="7315200" cy="10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7200"/>
              <a:buFont typeface="Arial"/>
              <a:buNone/>
              <a:defRPr sz="7200" b="0" i="0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reakout">
  <p:cSld name="Breakou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g3a95a928e63_0_136" descr="A logo with text on it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5831" y="-23752"/>
            <a:ext cx="12439617" cy="70045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">
  <p:cSld name="End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g3a95a928e63_0_138" descr="A logo for a seminar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71450" y="-100117"/>
            <a:ext cx="12541251" cy="70618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">
  <p:cSld name="Two Column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15" descr="A white and orange background with triangles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5459" y="-1"/>
            <a:ext cx="12287459" cy="691890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15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" name="Google Shape;20;p15"/>
          <p:cNvSpPr/>
          <p:nvPr/>
        </p:nvSpPr>
        <p:spPr>
          <a:xfrm>
            <a:off x="167639" y="964237"/>
            <a:ext cx="11856721" cy="112291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15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5065115" cy="472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body" idx="2"/>
          </p:nvPr>
        </p:nvSpPr>
        <p:spPr>
          <a:xfrm>
            <a:off x="5666178" y="1214438"/>
            <a:ext cx="5065116" cy="472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15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&amp; Text">
  <p:cSld name="Picture &amp; Tex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16" descr="A white background with green triangles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039" y="-1"/>
            <a:ext cx="12204039" cy="6871929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16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Google Shape;27;p16"/>
          <p:cNvSpPr/>
          <p:nvPr/>
        </p:nvSpPr>
        <p:spPr>
          <a:xfrm>
            <a:off x="167639" y="964237"/>
            <a:ext cx="11856721" cy="112291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16"/>
          <p:cNvSpPr>
            <a:spLocks noGrp="1"/>
          </p:cNvSpPr>
          <p:nvPr>
            <p:ph type="pic" idx="2"/>
          </p:nvPr>
        </p:nvSpPr>
        <p:spPr>
          <a:xfrm>
            <a:off x="6840637" y="1214651"/>
            <a:ext cx="5168801" cy="295253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9" name="Google Shape;29;p16"/>
          <p:cNvSpPr txBox="1">
            <a:spLocks noGrp="1"/>
          </p:cNvSpPr>
          <p:nvPr>
            <p:ph type="body" idx="1"/>
          </p:nvPr>
        </p:nvSpPr>
        <p:spPr>
          <a:xfrm>
            <a:off x="168275" y="1214438"/>
            <a:ext cx="6370638" cy="483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16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/>
          </a:p>
        </p:txBody>
      </p:sp>
      <p:sp>
        <p:nvSpPr>
          <p:cNvPr id="31" name="Google Shape;31;p16"/>
          <p:cNvSpPr txBox="1"/>
          <p:nvPr/>
        </p:nvSpPr>
        <p:spPr>
          <a:xfrm>
            <a:off x="-196770" y="5046562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16"/>
          <p:cNvSpPr txBox="1">
            <a:spLocks noGrp="1"/>
          </p:cNvSpPr>
          <p:nvPr>
            <p:ph type="body" idx="3"/>
          </p:nvPr>
        </p:nvSpPr>
        <p:spPr>
          <a:xfrm>
            <a:off x="6840538" y="4337050"/>
            <a:ext cx="5168900" cy="261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ext - Statistic">
  <p:cSld name="Big Text - Statistic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7" descr="A white background with a grey border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5169" y="-1"/>
            <a:ext cx="12227169" cy="688495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7"/>
          <p:cNvSpPr txBox="1">
            <a:spLocks noGrp="1"/>
          </p:cNvSpPr>
          <p:nvPr>
            <p:ph type="body" idx="1"/>
          </p:nvPr>
        </p:nvSpPr>
        <p:spPr>
          <a:xfrm>
            <a:off x="1933575" y="1423707"/>
            <a:ext cx="8634413" cy="3044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9600"/>
              <a:buFont typeface="Arial"/>
              <a:buNone/>
              <a:defRPr sz="96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body" idx="2"/>
          </p:nvPr>
        </p:nvSpPr>
        <p:spPr>
          <a:xfrm>
            <a:off x="1933575" y="3680910"/>
            <a:ext cx="8634413" cy="1019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17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18" descr="A white surface with a black and grey background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12203" cy="6876526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18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/>
          </a:p>
        </p:txBody>
      </p:sp>
      <p:sp>
        <p:nvSpPr>
          <p:cNvPr id="41" name="Google Shape;41;p18"/>
          <p:cNvSpPr/>
          <p:nvPr/>
        </p:nvSpPr>
        <p:spPr>
          <a:xfrm>
            <a:off x="1610810" y="1101958"/>
            <a:ext cx="8970380" cy="335666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18"/>
          <p:cNvSpPr/>
          <p:nvPr/>
        </p:nvSpPr>
        <p:spPr>
          <a:xfrm>
            <a:off x="1610810" y="1437624"/>
            <a:ext cx="8970380" cy="349555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18"/>
          <p:cNvSpPr txBox="1">
            <a:spLocks noGrp="1"/>
          </p:cNvSpPr>
          <p:nvPr>
            <p:ph type="body" idx="1"/>
          </p:nvPr>
        </p:nvSpPr>
        <p:spPr>
          <a:xfrm>
            <a:off x="1724628" y="1562100"/>
            <a:ext cx="8657622" cy="2697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body" idx="2"/>
          </p:nvPr>
        </p:nvSpPr>
        <p:spPr>
          <a:xfrm>
            <a:off x="1724628" y="4383960"/>
            <a:ext cx="8657622" cy="393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3C3C3"/>
              </a:buClr>
              <a:buSzPts val="2800"/>
              <a:buFont typeface="Arial"/>
              <a:buNone/>
              <a:defRPr sz="2800" b="1" i="1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19" descr="A white surface with a black and grey background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15151" cy="6861576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9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9" name="Google Shape;49;p19"/>
          <p:cNvSpPr/>
          <p:nvPr/>
        </p:nvSpPr>
        <p:spPr>
          <a:xfrm>
            <a:off x="167639" y="964237"/>
            <a:ext cx="11856721" cy="112291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19"/>
          <p:cNvSpPr>
            <a:spLocks noGrp="1"/>
          </p:cNvSpPr>
          <p:nvPr>
            <p:ph type="media" idx="2"/>
          </p:nvPr>
        </p:nvSpPr>
        <p:spPr>
          <a:xfrm>
            <a:off x="168275" y="1255713"/>
            <a:ext cx="11855450" cy="4697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20" descr="A white surface with a black and grey background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2657"/>
            <a:ext cx="12295295" cy="6923314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20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ew Topic">
  <p:cSld name="New Topic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21" descr="A grey and blue logo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50" y="0"/>
            <a:ext cx="12185650" cy="6861574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21"/>
          <p:cNvSpPr txBox="1">
            <a:spLocks noGrp="1"/>
          </p:cNvSpPr>
          <p:nvPr>
            <p:ph type="title"/>
          </p:nvPr>
        </p:nvSpPr>
        <p:spPr>
          <a:xfrm>
            <a:off x="4632960" y="2894002"/>
            <a:ext cx="7315200" cy="1069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7200"/>
              <a:buFont typeface="Arial"/>
              <a:buNone/>
              <a:defRPr sz="7200" b="0" i="0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4xG2aJa6UyY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u_BcMXgws6Y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4xG2aJa6UyY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"/>
          <p:cNvSpPr txBox="1">
            <a:spLocks noGrp="1"/>
          </p:cNvSpPr>
          <p:nvPr>
            <p:ph type="title"/>
          </p:nvPr>
        </p:nvSpPr>
        <p:spPr>
          <a:xfrm>
            <a:off x="838200" y="2103437"/>
            <a:ext cx="10515600" cy="1066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7200"/>
              <a:buFont typeface="Arial"/>
              <a:buNone/>
            </a:pPr>
            <a:r>
              <a:rPr lang="en-US"/>
              <a:t>Unity in Variety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a95a928e63_0_149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600" cy="837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Practice Starting Conversations</a:t>
            </a:r>
            <a:endParaRPr/>
          </a:p>
        </p:txBody>
      </p:sp>
      <p:sp>
        <p:nvSpPr>
          <p:cNvPr id="179" name="Google Shape;179;g3a95a928e63_0_149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11753700" cy="4834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In the first round, Partner A is going to be the new Arrowmen. Partner B is going to be the active Arrowmen and is going to practice starting a conversation, asking questions, and gently connecting Partner A’s interests to lodge or chapter activities. 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In the second round, you are going to switch roles. 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0" name="Google Shape;180;g3a95a928e63_0_149" descr="This timer counts down silently until it reaches 0:00, then a police siren sounds to alert you that time is up." title="2 Minute Timer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73075" y="4176200"/>
            <a:ext cx="3048000" cy="171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a95a928e63_0_154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600" cy="837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Practice Debrief</a:t>
            </a:r>
            <a:endParaRPr/>
          </a:p>
        </p:txBody>
      </p:sp>
      <p:sp>
        <p:nvSpPr>
          <p:cNvPr id="186" name="Google Shape;186;g3a95a928e63_0_154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11753700" cy="4834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3600"/>
              <a:buChar char="●"/>
            </a:pPr>
            <a:r>
              <a:rPr lang="en-US" sz="3600"/>
              <a:t>What did it feel like to be approached naturally versus recruited right away for a role?</a:t>
            </a:r>
            <a:endParaRPr sz="3600"/>
          </a:p>
          <a:p>
            <a:pPr marL="4572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-US" sz="3600"/>
              <a:t>Which questions helped the conversation flow?</a:t>
            </a:r>
            <a:endParaRPr sz="3600"/>
          </a:p>
          <a:p>
            <a:pPr marL="4572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-US" sz="3600"/>
              <a:t>How can you take these skills back to your chapter/lodge? </a:t>
            </a:r>
            <a:endParaRPr sz="36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a95a928e63_0_160"/>
          <p:cNvSpPr txBox="1">
            <a:spLocks noGrp="1"/>
          </p:cNvSpPr>
          <p:nvPr>
            <p:ph type="title"/>
          </p:nvPr>
        </p:nvSpPr>
        <p:spPr>
          <a:xfrm>
            <a:off x="4632960" y="2894002"/>
            <a:ext cx="7315200" cy="1070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Breaking the Echochamber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a95a928e63_0_165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600" cy="837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is an Echochamber</a:t>
            </a:r>
            <a:endParaRPr/>
          </a:p>
        </p:txBody>
      </p:sp>
      <p:sp>
        <p:nvSpPr>
          <p:cNvPr id="197" name="Google Shape;197;g3a95a928e63_0_165"/>
          <p:cNvSpPr txBox="1">
            <a:spLocks noGrp="1"/>
          </p:cNvSpPr>
          <p:nvPr>
            <p:ph type="body" idx="1"/>
          </p:nvPr>
        </p:nvSpPr>
        <p:spPr>
          <a:xfrm>
            <a:off x="168275" y="1214442"/>
            <a:ext cx="11753700" cy="171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600"/>
              <a:t>An Echochamber occurs when the same voices and perspectives dominate the conversation and everyone begins to think alike.</a:t>
            </a:r>
            <a:endParaRPr sz="3600"/>
          </a:p>
        </p:txBody>
      </p:sp>
      <p:sp>
        <p:nvSpPr>
          <p:cNvPr id="198" name="Google Shape;198;g3a95a928e63_0_165"/>
          <p:cNvSpPr txBox="1">
            <a:spLocks noGrp="1"/>
          </p:cNvSpPr>
          <p:nvPr>
            <p:ph type="body" idx="1"/>
          </p:nvPr>
        </p:nvSpPr>
        <p:spPr>
          <a:xfrm>
            <a:off x="255550" y="2925050"/>
            <a:ext cx="5907900" cy="606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3600"/>
              <a:buChar char="●"/>
            </a:pPr>
            <a:r>
              <a:rPr lang="en-US" sz="3600"/>
              <a:t>Limits Creativity</a:t>
            </a:r>
            <a:endParaRPr sz="3600"/>
          </a:p>
        </p:txBody>
      </p:sp>
      <p:sp>
        <p:nvSpPr>
          <p:cNvPr id="199" name="Google Shape;199;g3a95a928e63_0_165"/>
          <p:cNvSpPr txBox="1">
            <a:spLocks noGrp="1"/>
          </p:cNvSpPr>
          <p:nvPr>
            <p:ph type="body" idx="1"/>
          </p:nvPr>
        </p:nvSpPr>
        <p:spPr>
          <a:xfrm>
            <a:off x="255550" y="3703550"/>
            <a:ext cx="5907900" cy="606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3600"/>
              <a:buChar char="●"/>
            </a:pPr>
            <a:r>
              <a:rPr lang="en-US" sz="3600"/>
              <a:t>Discourages Participation</a:t>
            </a:r>
            <a:endParaRPr sz="3600"/>
          </a:p>
        </p:txBody>
      </p:sp>
      <p:sp>
        <p:nvSpPr>
          <p:cNvPr id="200" name="Google Shape;200;g3a95a928e63_0_165"/>
          <p:cNvSpPr txBox="1">
            <a:spLocks noGrp="1"/>
          </p:cNvSpPr>
          <p:nvPr>
            <p:ph type="body" idx="1"/>
          </p:nvPr>
        </p:nvSpPr>
        <p:spPr>
          <a:xfrm>
            <a:off x="255550" y="4408000"/>
            <a:ext cx="5907900" cy="606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3600"/>
              <a:buChar char="●"/>
            </a:pPr>
            <a:r>
              <a:rPr lang="en-US" sz="3600"/>
              <a:t>Burns out Leaders</a:t>
            </a:r>
            <a:endParaRPr sz="3600"/>
          </a:p>
        </p:txBody>
      </p:sp>
      <p:sp>
        <p:nvSpPr>
          <p:cNvPr id="201" name="Google Shape;201;g3a95a928e63_0_165"/>
          <p:cNvSpPr txBox="1">
            <a:spLocks noGrp="1"/>
          </p:cNvSpPr>
          <p:nvPr>
            <p:ph type="body" idx="1"/>
          </p:nvPr>
        </p:nvSpPr>
        <p:spPr>
          <a:xfrm>
            <a:off x="255550" y="5112450"/>
            <a:ext cx="5907900" cy="606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3600"/>
              <a:buChar char="●"/>
            </a:pPr>
            <a:r>
              <a:rPr lang="en-US" sz="3600"/>
              <a:t>Misses Hidden Talents</a:t>
            </a:r>
            <a:endParaRPr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a95a928e63_0_174"/>
          <p:cNvSpPr txBox="1">
            <a:spLocks noGrp="1"/>
          </p:cNvSpPr>
          <p:nvPr>
            <p:ph type="title"/>
          </p:nvPr>
        </p:nvSpPr>
        <p:spPr>
          <a:xfrm>
            <a:off x="4632960" y="2894002"/>
            <a:ext cx="7315200" cy="1070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Scenario 2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a95a928e63_0_178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600" cy="837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Address the Challenge</a:t>
            </a:r>
            <a:endParaRPr/>
          </a:p>
        </p:txBody>
      </p:sp>
      <p:sp>
        <p:nvSpPr>
          <p:cNvPr id="212" name="Google Shape;212;g3a95a928e63_0_178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11753700" cy="4834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200"/>
              <a:t>You have 15 minutes to create a plan to address your groups challenge. </a:t>
            </a:r>
            <a:r>
              <a:rPr lang="en-US" sz="3200" b="1" u="sng"/>
              <a:t>You must use everyone’s abilities. </a:t>
            </a:r>
            <a:endParaRPr sz="3200" b="1" u="sng"/>
          </a:p>
        </p:txBody>
      </p:sp>
      <p:pic>
        <p:nvPicPr>
          <p:cNvPr id="213" name="Google Shape;213;g3a95a928e63_0_178" descr="This timer silently counts down to 0:00, then alerts you that time is up with a gentle beep sound." title="15 Minute Timer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54425" y="2522850"/>
            <a:ext cx="5654675" cy="3180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a95a928e63_0_184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600" cy="837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Challenge Debrief</a:t>
            </a:r>
            <a:endParaRPr/>
          </a:p>
        </p:txBody>
      </p:sp>
      <p:sp>
        <p:nvSpPr>
          <p:cNvPr id="219" name="Google Shape;219;g3a95a928e63_0_184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11753700" cy="4834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3600"/>
              <a:buChar char="●"/>
            </a:pPr>
            <a:r>
              <a:rPr lang="en-US" sz="3600"/>
              <a:t>Which skills made the biggest difference? </a:t>
            </a:r>
            <a:endParaRPr sz="3600"/>
          </a:p>
          <a:p>
            <a:pPr marL="4572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-US" sz="3600"/>
              <a:t>Was anyone’s skill overlooked at first? How did you bring them in?</a:t>
            </a:r>
            <a:endParaRPr sz="3600"/>
          </a:p>
          <a:p>
            <a:pPr marL="4572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-US" sz="3600"/>
              <a:t>What does this teach us about breaking the echo chamber in our lodges?</a:t>
            </a:r>
            <a:endParaRPr sz="36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a95a928e63_0_189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6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r>
              <a:rPr lang="en-US" b="1"/>
              <a:t>Learning Objectives</a:t>
            </a:r>
            <a:endParaRPr/>
          </a:p>
        </p:txBody>
      </p:sp>
      <p:sp>
        <p:nvSpPr>
          <p:cNvPr id="225" name="Google Shape;225;g3a95a928e63_0_189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11753700" cy="48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Learn how to identify new voices and encourage conversations</a:t>
            </a:r>
            <a:endParaRPr/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Practice how to have those conversations</a:t>
            </a:r>
            <a:endParaRPr/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Identify the benefits of breaking the echochamber and create an action plan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a95a928e63_0_194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6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r>
              <a:rPr lang="en-US" b="1"/>
              <a:t>How to Contact Me (Optional)</a:t>
            </a:r>
            <a:endParaRPr/>
          </a:p>
        </p:txBody>
      </p:sp>
      <p:pic>
        <p:nvPicPr>
          <p:cNvPr id="231" name="Google Shape;231;g3a95a928e63_0_194" descr="A person holding a camera to a child&#10;&#10;AI-generated content may be incorrect.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0637" y="1214651"/>
            <a:ext cx="5168799" cy="2952538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g3a95a928e63_0_194"/>
          <p:cNvSpPr txBox="1">
            <a:spLocks noGrp="1"/>
          </p:cNvSpPr>
          <p:nvPr>
            <p:ph type="body" idx="1"/>
          </p:nvPr>
        </p:nvSpPr>
        <p:spPr>
          <a:xfrm>
            <a:off x="168275" y="1214438"/>
            <a:ext cx="6370500" cy="48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Email: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Phone: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233" name="Google Shape;233;g3a95a928e63_0_194"/>
          <p:cNvSpPr txBox="1"/>
          <p:nvPr/>
        </p:nvSpPr>
        <p:spPr>
          <a:xfrm>
            <a:off x="6785217" y="4202139"/>
            <a:ext cx="5168400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dk1"/>
                </a:solidFill>
              </a:rPr>
              <a:t>[Insert image of presenter above]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r>
              <a:rPr lang="en-US" b="1"/>
              <a:t>Learning Objectives</a:t>
            </a:r>
            <a:endParaRPr/>
          </a:p>
        </p:txBody>
      </p:sp>
      <p:sp>
        <p:nvSpPr>
          <p:cNvPr id="127" name="Google Shape;127;p2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11753649" cy="483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Learn how to identify new voices and encourage conversations</a:t>
            </a:r>
            <a:endParaRPr/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Practice how to have those conversations</a:t>
            </a:r>
            <a:endParaRPr/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Identify the benefits of breaking the echochamber and create an action plan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a95a928e63_0_0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6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r>
              <a:rPr lang="en-US" b="1"/>
              <a:t>Get to Know Each Other</a:t>
            </a:r>
            <a:endParaRPr/>
          </a:p>
        </p:txBody>
      </p:sp>
      <p:sp>
        <p:nvSpPr>
          <p:cNvPr id="133" name="Google Shape;133;g3a95a928e63_0_0"/>
          <p:cNvSpPr txBox="1">
            <a:spLocks noGrp="1"/>
          </p:cNvSpPr>
          <p:nvPr>
            <p:ph type="body" idx="1"/>
          </p:nvPr>
        </p:nvSpPr>
        <p:spPr>
          <a:xfrm>
            <a:off x="167649" y="1224213"/>
            <a:ext cx="11753700" cy="48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/>
              <a:t>Turn to someone next to you and share at least one non-Scouting interest!</a:t>
            </a:r>
            <a:endParaRPr sz="3900"/>
          </a:p>
        </p:txBody>
      </p:sp>
      <p:pic>
        <p:nvPicPr>
          <p:cNvPr id="134" name="Google Shape;134;g3a95a928e63_0_0" descr="This timer counts down silently until it reaches 0:00, then a police siren sounds to alert you that time is up." title="2 Minute Timer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15350" y="2640225"/>
            <a:ext cx="5967725" cy="335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"/>
          <p:cNvSpPr txBox="1">
            <a:spLocks noGrp="1"/>
          </p:cNvSpPr>
          <p:nvPr>
            <p:ph type="body" idx="1"/>
          </p:nvPr>
        </p:nvSpPr>
        <p:spPr>
          <a:xfrm>
            <a:off x="1933575" y="1423707"/>
            <a:ext cx="8634413" cy="3044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9600"/>
              <a:buNone/>
            </a:pPr>
            <a:r>
              <a:rPr lang="en-US" sz="7500"/>
              <a:t>Why is it important that we identify new voices among our lodges?</a:t>
            </a:r>
            <a:endParaRPr sz="75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r>
              <a:rPr lang="en-US" b="1"/>
              <a:t>Importance of New Voices</a:t>
            </a:r>
            <a:endParaRPr/>
          </a:p>
        </p:txBody>
      </p:sp>
      <p:sp>
        <p:nvSpPr>
          <p:cNvPr id="145" name="Google Shape;145;p3"/>
          <p:cNvSpPr txBox="1">
            <a:spLocks noGrp="1"/>
          </p:cNvSpPr>
          <p:nvPr>
            <p:ph type="body" idx="1"/>
          </p:nvPr>
        </p:nvSpPr>
        <p:spPr>
          <a:xfrm>
            <a:off x="167650" y="1468816"/>
            <a:ext cx="5065200" cy="13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1. They offer a fresh perspective</a:t>
            </a:r>
            <a:endParaRPr sz="4000"/>
          </a:p>
        </p:txBody>
      </p:sp>
      <p:sp>
        <p:nvSpPr>
          <p:cNvPr id="146" name="Google Shape;146;p3"/>
          <p:cNvSpPr txBox="1">
            <a:spLocks noGrp="1"/>
          </p:cNvSpPr>
          <p:nvPr>
            <p:ph type="body" idx="1"/>
          </p:nvPr>
        </p:nvSpPr>
        <p:spPr>
          <a:xfrm>
            <a:off x="167650" y="2951741"/>
            <a:ext cx="5065200" cy="13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2. They provide sustainability</a:t>
            </a:r>
            <a:endParaRPr sz="4000"/>
          </a:p>
        </p:txBody>
      </p:sp>
      <p:sp>
        <p:nvSpPr>
          <p:cNvPr id="147" name="Google Shape;147;p3"/>
          <p:cNvSpPr txBox="1">
            <a:spLocks noGrp="1"/>
          </p:cNvSpPr>
          <p:nvPr>
            <p:ph type="body" idx="1"/>
          </p:nvPr>
        </p:nvSpPr>
        <p:spPr>
          <a:xfrm>
            <a:off x="5945375" y="1468816"/>
            <a:ext cx="5065200" cy="13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3. It aids in belonging and retention</a:t>
            </a:r>
            <a:endParaRPr sz="4000"/>
          </a:p>
        </p:txBody>
      </p:sp>
      <p:sp>
        <p:nvSpPr>
          <p:cNvPr id="148" name="Google Shape;148;p3"/>
          <p:cNvSpPr txBox="1">
            <a:spLocks noGrp="1"/>
          </p:cNvSpPr>
          <p:nvPr>
            <p:ph type="body" idx="1"/>
          </p:nvPr>
        </p:nvSpPr>
        <p:spPr>
          <a:xfrm>
            <a:off x="5945375" y="2951741"/>
            <a:ext cx="5065200" cy="13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4. It shines a light on unseen talents or skills</a:t>
            </a:r>
            <a:endParaRPr sz="4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9"/>
          <p:cNvSpPr txBox="1">
            <a:spLocks noGrp="1"/>
          </p:cNvSpPr>
          <p:nvPr>
            <p:ph type="title"/>
          </p:nvPr>
        </p:nvSpPr>
        <p:spPr>
          <a:xfrm>
            <a:off x="4632960" y="2894002"/>
            <a:ext cx="7315200" cy="1069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7200"/>
              <a:buFont typeface="Arial"/>
              <a:buNone/>
            </a:pPr>
            <a:r>
              <a:rPr lang="en-US"/>
              <a:t>Scenario 1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a95a928e63_0_15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600" cy="837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Scenario Example</a:t>
            </a:r>
            <a:endParaRPr/>
          </a:p>
        </p:txBody>
      </p:sp>
      <p:sp>
        <p:nvSpPr>
          <p:cNvPr id="159" name="Google Shape;159;g3a95a928e63_0_15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11753700" cy="4834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b="1"/>
              <a:t>Scenario: </a:t>
            </a:r>
            <a:r>
              <a:rPr lang="en-US"/>
              <a:t>A chapter is working on creating a new t-shirt to sell as part of a fundraiser. The officer team has tried to draw several ideas, but none of them have turned out as they wanted. </a:t>
            </a:r>
            <a:r>
              <a:rPr lang="en-US" b="1" u="sng"/>
              <a:t>Who could the officer team turn to for assistance?</a:t>
            </a:r>
            <a:endParaRPr b="1" u="sng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b="1"/>
              <a:t>Examples of people to turn to:</a:t>
            </a:r>
            <a:r>
              <a:rPr lang="en-US"/>
              <a:t> a new adult Arrowman who is an Art Teacher at the local middle school, an Arrowman who regularly designs t-shirts for their club at school, and an Arrowman whose family runs a local t-shirt company that offers design consulting. 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a95a928e63_0_80"/>
          <p:cNvSpPr txBox="1">
            <a:spLocks noGrp="1"/>
          </p:cNvSpPr>
          <p:nvPr>
            <p:ph type="body" idx="1"/>
          </p:nvPr>
        </p:nvSpPr>
        <p:spPr>
          <a:xfrm>
            <a:off x="1933575" y="1423707"/>
            <a:ext cx="8634300" cy="30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9600"/>
              <a:buNone/>
            </a:pPr>
            <a:r>
              <a:rPr lang="en-US"/>
              <a:t>Let’s Share!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a95a928e63_0_140"/>
          <p:cNvSpPr txBox="1">
            <a:spLocks noGrp="1"/>
          </p:cNvSpPr>
          <p:nvPr>
            <p:ph type="body" idx="1"/>
          </p:nvPr>
        </p:nvSpPr>
        <p:spPr>
          <a:xfrm>
            <a:off x="168275" y="1214441"/>
            <a:ext cx="11753700" cy="1172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600"/>
              <a:t>Focus on forming a genuine connection first, and worry about finding a role of them second. </a:t>
            </a:r>
            <a:endParaRPr sz="3600"/>
          </a:p>
        </p:txBody>
      </p:sp>
      <p:sp>
        <p:nvSpPr>
          <p:cNvPr id="170" name="Google Shape;170;g3a95a928e63_0_140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600" cy="837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to Approach Conversations</a:t>
            </a:r>
            <a:endParaRPr/>
          </a:p>
        </p:txBody>
      </p:sp>
      <p:sp>
        <p:nvSpPr>
          <p:cNvPr id="171" name="Google Shape;171;g3a95a928e63_0_140"/>
          <p:cNvSpPr txBox="1">
            <a:spLocks noGrp="1"/>
          </p:cNvSpPr>
          <p:nvPr>
            <p:ph type="body" idx="1"/>
          </p:nvPr>
        </p:nvSpPr>
        <p:spPr>
          <a:xfrm>
            <a:off x="219150" y="2540816"/>
            <a:ext cx="11753700" cy="1172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3600"/>
              <a:buChar char="●"/>
            </a:pPr>
            <a:r>
              <a:rPr lang="en-US" sz="3600"/>
              <a:t>Be curious</a:t>
            </a:r>
            <a:endParaRPr sz="3600"/>
          </a:p>
          <a:p>
            <a:pPr marL="914400" lvl="1" indent="-457200" algn="l" rtl="0">
              <a:spcBef>
                <a:spcPts val="0"/>
              </a:spcBef>
              <a:spcAft>
                <a:spcPts val="0"/>
              </a:spcAft>
              <a:buSzPts val="3600"/>
              <a:buChar char="○"/>
            </a:pPr>
            <a:r>
              <a:rPr lang="en-US" sz="3600"/>
              <a:t>Get to know this Arrowman as a person</a:t>
            </a:r>
            <a:endParaRPr sz="3600"/>
          </a:p>
        </p:txBody>
      </p:sp>
      <p:sp>
        <p:nvSpPr>
          <p:cNvPr id="172" name="Google Shape;172;g3a95a928e63_0_140"/>
          <p:cNvSpPr txBox="1">
            <a:spLocks noGrp="1"/>
          </p:cNvSpPr>
          <p:nvPr>
            <p:ph type="body" idx="1"/>
          </p:nvPr>
        </p:nvSpPr>
        <p:spPr>
          <a:xfrm>
            <a:off x="219150" y="3746941"/>
            <a:ext cx="11753700" cy="1172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3600"/>
              <a:buChar char="●"/>
            </a:pPr>
            <a:r>
              <a:rPr lang="en-US" sz="3600"/>
              <a:t>Bridge their personal interests to opportunities in the OA</a:t>
            </a:r>
            <a:endParaRPr sz="3600"/>
          </a:p>
        </p:txBody>
      </p:sp>
      <p:sp>
        <p:nvSpPr>
          <p:cNvPr id="173" name="Google Shape;173;g3a95a928e63_0_140"/>
          <p:cNvSpPr txBox="1">
            <a:spLocks noGrp="1"/>
          </p:cNvSpPr>
          <p:nvPr>
            <p:ph type="body" idx="1"/>
          </p:nvPr>
        </p:nvSpPr>
        <p:spPr>
          <a:xfrm>
            <a:off x="219150" y="4919650"/>
            <a:ext cx="9358500" cy="1172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3600"/>
              <a:buChar char="●"/>
            </a:pPr>
            <a:r>
              <a:rPr lang="en-US" sz="3600"/>
              <a:t>Celebrate their contributions and keep encouraging them</a:t>
            </a:r>
            <a:endParaRPr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500</Words>
  <Application>Microsoft Macintosh PowerPoint</Application>
  <PresentationFormat>Widescreen</PresentationFormat>
  <Paragraphs>55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Office Theme</vt:lpstr>
      <vt:lpstr>Office Theme</vt:lpstr>
      <vt:lpstr>Unity in Variety</vt:lpstr>
      <vt:lpstr>Learning Objectives</vt:lpstr>
      <vt:lpstr>Get to Know Each Other</vt:lpstr>
      <vt:lpstr>PowerPoint Presentation</vt:lpstr>
      <vt:lpstr>Importance of New Voices</vt:lpstr>
      <vt:lpstr>Scenario 1</vt:lpstr>
      <vt:lpstr>Scenario Example</vt:lpstr>
      <vt:lpstr>PowerPoint Presentation</vt:lpstr>
      <vt:lpstr>How to Approach Conversations</vt:lpstr>
      <vt:lpstr>Practice Starting Conversations</vt:lpstr>
      <vt:lpstr>Practice Debrief</vt:lpstr>
      <vt:lpstr>Breaking the Echochamber</vt:lpstr>
      <vt:lpstr>What is an Echochamber</vt:lpstr>
      <vt:lpstr>Scenario 2</vt:lpstr>
      <vt:lpstr>Address the Challenge</vt:lpstr>
      <vt:lpstr>Challenge Debrief</vt:lpstr>
      <vt:lpstr>Learning Objectives</vt:lpstr>
      <vt:lpstr>How to Contact Me (Optional)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Bias, Lailah</dc:creator>
  <cp:lastModifiedBy>Rutter, Troy A [LAS]</cp:lastModifiedBy>
  <cp:revision>3</cp:revision>
  <dcterms:created xsi:type="dcterms:W3CDTF">2025-09-14T07:49:54Z</dcterms:created>
  <dcterms:modified xsi:type="dcterms:W3CDTF">2025-12-30T18:29:52Z</dcterms:modified>
</cp:coreProperties>
</file>