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</p:spPr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360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03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183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45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2742600" y="1650333"/>
            <a:ext cx="4755880" cy="2110257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 sz="3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755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2742600" y="1650333"/>
            <a:ext cx="4755880" cy="2110257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 sz="3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356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69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  <p:sldLayoutId id="2147483656" r:id="rId6"/>
  </p:sldLayoutIdLst>
  <p:txStyles>
    <p:titleStyle>
      <a:lvl1pPr algn="ctr" defTabSz="457200" rtl="0" eaLnBrk="1" latinLnBrk="0" hangingPunct="1">
        <a:spcBef>
          <a:spcPct val="0"/>
        </a:spcBef>
        <a:buNone/>
        <a:defRPr sz="4000" b="0" i="0" kern="1200">
          <a:solidFill>
            <a:schemeClr val="tx1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8"/>
          <p:cNvSpPr>
            <a:spLocks noGrp="1"/>
          </p:cNvSpPr>
          <p:nvPr>
            <p:ph type="title"/>
          </p:nvPr>
        </p:nvSpPr>
        <p:spPr>
          <a:xfrm>
            <a:off x="1959428" y="1171135"/>
            <a:ext cx="6209211" cy="1583531"/>
          </a:xfrm>
        </p:spPr>
        <p:txBody>
          <a:bodyPr/>
          <a:lstStyle/>
          <a:p>
            <a:r>
              <a:rPr lang="en-US" altLang="en-US" sz="4400" b="1" dirty="0" smtClean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Effective Listening</a:t>
            </a:r>
          </a:p>
        </p:txBody>
      </p:sp>
      <p:sp>
        <p:nvSpPr>
          <p:cNvPr id="4099" name="TextBox 1"/>
          <p:cNvSpPr txBox="1">
            <a:spLocks noChangeArrowheads="1"/>
          </p:cNvSpPr>
          <p:nvPr/>
        </p:nvSpPr>
        <p:spPr bwMode="auto">
          <a:xfrm>
            <a:off x="1227909" y="3251054"/>
            <a:ext cx="6224792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i="1" dirty="0" smtClean="0">
                <a:solidFill>
                  <a:schemeClr val="tx2"/>
                </a:solidFill>
                <a:latin typeface="Helvetica" panose="020B0604020202020204" pitchFamily="34" charset="0"/>
                <a:ea typeface="ヒラギノ角ゴ Pro W3" charset="-128"/>
                <a:cs typeface="Helvetica" panose="020B0604020202020204" pitchFamily="34" charset="0"/>
              </a:rPr>
              <a:t>“Seek first to understand, then to be understood</a:t>
            </a:r>
            <a:r>
              <a:rPr lang="en-US" altLang="en-US" sz="3200" b="1" dirty="0" smtClean="0">
                <a:solidFill>
                  <a:schemeClr val="tx2"/>
                </a:solidFill>
                <a:latin typeface="Helvetica" panose="020B0604020202020204" pitchFamily="34" charset="0"/>
                <a:ea typeface="ヒラギノ角ゴ Pro W3" charset="-128"/>
                <a:cs typeface="Helvetica" panose="020B0604020202020204" pitchFamily="34" charset="0"/>
              </a:rPr>
              <a:t>.”</a:t>
            </a:r>
            <a:endParaRPr lang="en-US" altLang="en-US" sz="3200" b="1" dirty="0">
              <a:solidFill>
                <a:schemeClr val="tx2"/>
              </a:solidFill>
              <a:latin typeface="Helvetica" panose="020B0604020202020204" pitchFamily="34" charset="0"/>
              <a:ea typeface="ヒラギノ角ゴ Pro W3" charset="-128"/>
              <a:cs typeface="Helvetica" panose="020B0604020202020204" pitchFamily="34" charset="0"/>
            </a:endParaRP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 b="1" dirty="0" smtClean="0">
                <a:solidFill>
                  <a:schemeClr val="tx2"/>
                </a:solidFill>
                <a:latin typeface="Helvetica" panose="020B0604020202020204" pitchFamily="34" charset="0"/>
                <a:ea typeface="ヒラギノ角ゴ Pro W3" charset="-128"/>
                <a:cs typeface="Helvetica" panose="020B0604020202020204" pitchFamily="34" charset="0"/>
              </a:rPr>
              <a:t>Stephen Covey</a:t>
            </a:r>
            <a:endParaRPr lang="en-US" altLang="en-US" sz="2000" b="1" dirty="0">
              <a:solidFill>
                <a:schemeClr val="tx2"/>
              </a:solidFill>
              <a:latin typeface="Helvetica" panose="020B0604020202020204" pitchFamily="34" charset="0"/>
              <a:ea typeface="ヒラギノ角ゴ Pro W3" charset="-128"/>
              <a:cs typeface="Helvetica" panose="020B060402020202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1724297" y="1219200"/>
            <a:ext cx="17417" cy="13062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28" y="1505700"/>
            <a:ext cx="115146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28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1332410" y="274638"/>
            <a:ext cx="7354389" cy="1143000"/>
          </a:xfrm>
        </p:spPr>
        <p:txBody>
          <a:bodyPr>
            <a:noAutofit/>
          </a:bodyPr>
          <a:lstStyle/>
          <a:p>
            <a:r>
              <a:rPr lang="en-US" altLang="en-US" b="1" dirty="0" smtClean="0">
                <a:solidFill>
                  <a:srgbClr val="C00000"/>
                </a:solidFill>
                <a:latin typeface="Helvetica" panose="020B0604020202020204" pitchFamily="34" charset="0"/>
                <a:ea typeface="ヒラギノ角ゴ Pro W3" charset="-128"/>
              </a:rPr>
              <a:t>The Teaching Edge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1628503" y="274638"/>
            <a:ext cx="17417" cy="1143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91" y="388938"/>
            <a:ext cx="1151465" cy="914400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22366" y="1845447"/>
            <a:ext cx="8264433" cy="371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3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Training Resources and More Information Visit: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http://training.oa-bsa.org/noac2015</a:t>
            </a:r>
          </a:p>
        </p:txBody>
      </p:sp>
    </p:spTree>
    <p:extLst>
      <p:ext uri="{BB962C8B-B14F-4D97-AF65-F5344CB8AC3E}">
        <p14:creationId xmlns:p14="http://schemas.microsoft.com/office/powerpoint/2010/main" val="4278126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1637210" y="274638"/>
            <a:ext cx="7049589" cy="1143000"/>
          </a:xfrm>
        </p:spPr>
        <p:txBody>
          <a:bodyPr>
            <a:noAutofit/>
          </a:bodyPr>
          <a:lstStyle/>
          <a:p>
            <a:r>
              <a:rPr lang="en-US" altLang="en-US" b="1" dirty="0" smtClean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Two Parts of Effective Listening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57199" y="1922417"/>
            <a:ext cx="8229600" cy="35988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sz="3600" b="1" dirty="0" smtClean="0">
                <a:solidFill>
                  <a:schemeClr val="tx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“Active” </a:t>
            </a:r>
            <a:r>
              <a:rPr lang="en-US" altLang="en-US" sz="2800" b="1" dirty="0" smtClean="0">
                <a:solidFill>
                  <a:schemeClr val="tx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reflects what a person is saying to confirm comprehension</a:t>
            </a:r>
          </a:p>
          <a:p>
            <a:pPr marL="0" indent="0" algn="ctr">
              <a:buNone/>
            </a:pPr>
            <a:r>
              <a:rPr lang="en-US" altLang="en-US" sz="2800" b="1" dirty="0">
                <a:solidFill>
                  <a:schemeClr val="tx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</a:t>
            </a:r>
            <a:r>
              <a:rPr lang="en-US" altLang="en-US" sz="2800" b="1" dirty="0" smtClean="0">
                <a:solidFill>
                  <a:schemeClr val="tx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nd</a:t>
            </a:r>
          </a:p>
          <a:p>
            <a:pPr marL="0" indent="0">
              <a:buNone/>
            </a:pPr>
            <a:r>
              <a:rPr lang="en-US" altLang="en-US" sz="3600" b="1" dirty="0" smtClean="0">
                <a:solidFill>
                  <a:schemeClr val="tx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“Empathetic” </a:t>
            </a:r>
            <a:r>
              <a:rPr lang="en-US" altLang="en-US" sz="2800" b="1" dirty="0" smtClean="0">
                <a:solidFill>
                  <a:schemeClr val="tx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 sincere attempt by a listener to understand in depth what a speaker is saying.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1532709" y="276974"/>
            <a:ext cx="26125" cy="12319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68" y="503238"/>
            <a:ext cx="115146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26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1828800" y="274638"/>
            <a:ext cx="6857999" cy="1143000"/>
          </a:xfrm>
        </p:spPr>
        <p:txBody>
          <a:bodyPr>
            <a:normAutofit fontScale="90000"/>
          </a:bodyPr>
          <a:lstStyle/>
          <a:p>
            <a:r>
              <a:rPr lang="en-US" altLang="en-US" b="1" dirty="0" smtClean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Listening in Adversarial Situations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altLang="en-US" sz="3600" b="1" dirty="0" smtClean="0">
                <a:solidFill>
                  <a:schemeClr val="tx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Listeners should always strive to create a positive present as opposed to a negative past.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1619794" y="418011"/>
            <a:ext cx="8709" cy="99962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32" y="418011"/>
            <a:ext cx="115146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61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1846216" y="274638"/>
            <a:ext cx="6840583" cy="1143000"/>
          </a:xfrm>
        </p:spPr>
        <p:txBody>
          <a:bodyPr>
            <a:normAutofit/>
          </a:bodyPr>
          <a:lstStyle/>
          <a:p>
            <a:r>
              <a:rPr lang="en-US" altLang="en-US" b="1" dirty="0" smtClean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Effective Listening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457200" y="1424169"/>
            <a:ext cx="8229600" cy="452596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altLang="en-US" sz="3600" b="1" dirty="0" smtClean="0">
                <a:solidFill>
                  <a:schemeClr val="tx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You can give caring feedback without a good technique, but the slickest technique in the world will not hide a lack of caring.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1584960" y="426720"/>
            <a:ext cx="0" cy="84473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67" y="388938"/>
            <a:ext cx="115146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64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602376" y="274638"/>
            <a:ext cx="7084423" cy="1143000"/>
          </a:xfrm>
        </p:spPr>
        <p:txBody>
          <a:bodyPr>
            <a:normAutofit fontScale="90000"/>
          </a:bodyPr>
          <a:lstStyle/>
          <a:p>
            <a:r>
              <a:rPr lang="en-US" altLang="en-US" b="1" dirty="0" smtClean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Effective Listening: Summary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b="1" dirty="0" smtClean="0">
                <a:solidFill>
                  <a:schemeClr val="tx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“Effective Listening” is a skill we can learn</a:t>
            </a:r>
          </a:p>
          <a:p>
            <a:r>
              <a:rPr lang="en-US" altLang="en-US" b="1" dirty="0" smtClean="0">
                <a:solidFill>
                  <a:schemeClr val="tx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Plays a role in forming relationships, developing teams and finding solutions</a:t>
            </a:r>
          </a:p>
          <a:p>
            <a:r>
              <a:rPr lang="en-US" altLang="en-US" b="1" dirty="0" smtClean="0">
                <a:solidFill>
                  <a:schemeClr val="tx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The best Listening is both “Active” and “Empathetic”</a:t>
            </a:r>
          </a:p>
          <a:p>
            <a:r>
              <a:rPr lang="en-US" altLang="en-US" b="1" dirty="0" smtClean="0">
                <a:solidFill>
                  <a:schemeClr val="tx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“Listening” can be a tool for turning a negative situation into a positive</a:t>
            </a:r>
          </a:p>
          <a:p>
            <a:endParaRPr lang="en-US" altLang="en-US" dirty="0" smtClean="0"/>
          </a:p>
        </p:txBody>
      </p:sp>
      <p:cxnSp>
        <p:nvCxnSpPr>
          <p:cNvPr id="3" name="Straight Connector 2"/>
          <p:cNvCxnSpPr/>
          <p:nvPr/>
        </p:nvCxnSpPr>
        <p:spPr>
          <a:xfrm>
            <a:off x="1480457" y="374469"/>
            <a:ext cx="0" cy="97536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781" y="435429"/>
            <a:ext cx="115146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24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1698171" y="320199"/>
            <a:ext cx="6627224" cy="1143000"/>
          </a:xfrm>
        </p:spPr>
        <p:txBody>
          <a:bodyPr>
            <a:normAutofit/>
          </a:bodyPr>
          <a:lstStyle/>
          <a:p>
            <a:r>
              <a:rPr lang="en-US" altLang="en-US" b="1" dirty="0" smtClean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Servant Leadership</a:t>
            </a:r>
            <a:r>
              <a:rPr lang="en-US" altLang="en-US" dirty="0" smtClean="0"/>
              <a:t>	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US" altLang="en-US" b="1" dirty="0" smtClean="0">
                <a:solidFill>
                  <a:schemeClr val="tx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The most effective Leaders put those whom the lead first (others-first leadership)</a:t>
            </a:r>
          </a:p>
          <a:p>
            <a:r>
              <a:rPr lang="en-US" altLang="en-US" b="1" dirty="0" smtClean="0">
                <a:solidFill>
                  <a:schemeClr val="tx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Good Leaders see themselves as serving those they lead, enabling their success</a:t>
            </a:r>
          </a:p>
          <a:p>
            <a:endParaRPr lang="en-US" altLang="en-US" dirty="0" smtClean="0"/>
          </a:p>
        </p:txBody>
      </p:sp>
      <p:cxnSp>
        <p:nvCxnSpPr>
          <p:cNvPr id="3" name="Straight Connector 2"/>
          <p:cNvCxnSpPr/>
          <p:nvPr/>
        </p:nvCxnSpPr>
        <p:spPr>
          <a:xfrm>
            <a:off x="1558833" y="320199"/>
            <a:ext cx="0" cy="105187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31" y="388938"/>
            <a:ext cx="115146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88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1976846" y="274638"/>
            <a:ext cx="6709953" cy="1143000"/>
          </a:xfrm>
        </p:spPr>
        <p:txBody>
          <a:bodyPr>
            <a:normAutofit/>
          </a:bodyPr>
          <a:lstStyle/>
          <a:p>
            <a:r>
              <a:rPr lang="en-US" altLang="en-US" b="1" dirty="0" smtClean="0">
                <a:solidFill>
                  <a:srgbClr val="C00000"/>
                </a:solidFill>
                <a:latin typeface="Helvetica" panose="020B0604020202020204" pitchFamily="34" charset="0"/>
                <a:ea typeface="ヒラギノ角ゴ Pro W3" charset="-128"/>
              </a:rPr>
              <a:t>The Leading Edge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457199" y="1887584"/>
            <a:ext cx="8229600" cy="4069080"/>
          </a:xfrm>
        </p:spPr>
        <p:txBody>
          <a:bodyPr anchor="ctr"/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dirty="0" smtClean="0">
                <a:solidFill>
                  <a:schemeClr val="tx2"/>
                </a:solidFill>
                <a:latin typeface="Helvetica" panose="020B0604020202020204" pitchFamily="34" charset="0"/>
                <a:ea typeface="ヒラギノ角ゴ Pro W3" charset="-128"/>
              </a:rPr>
              <a:t>Describes the behavior of a leader as the team moves through the stages of development</a:t>
            </a:r>
          </a:p>
          <a:p>
            <a:pPr algn="r">
              <a:spcBef>
                <a:spcPct val="0"/>
              </a:spcBef>
              <a:buFontTx/>
              <a:buNone/>
            </a:pPr>
            <a:endParaRPr lang="en-US" altLang="en-US" b="1" dirty="0" smtClean="0">
              <a:solidFill>
                <a:schemeClr val="tx2"/>
              </a:solidFill>
              <a:latin typeface="Helvetica" panose="020B0604020202020204" pitchFamily="34" charset="0"/>
              <a:ea typeface="ヒラギノ角ゴ Pro W3" charset="-128"/>
            </a:endParaRPr>
          </a:p>
          <a:p>
            <a:pPr>
              <a:buFont typeface="Arial" panose="020B0604020202020204" pitchFamily="34" charset="0"/>
              <a:buNone/>
            </a:pPr>
            <a:endParaRPr lang="en-US" altLang="en-US" b="1" dirty="0" smtClean="0">
              <a:latin typeface="Helvetica" panose="020B0604020202020204" pitchFamily="34" charset="0"/>
              <a:ea typeface="ヒラギノ角ゴ Pro W3" charset="-128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1680753" y="383177"/>
            <a:ext cx="0" cy="103446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43207"/>
            <a:ext cx="115146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67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1236616" y="274638"/>
            <a:ext cx="7450183" cy="1143000"/>
          </a:xfrm>
        </p:spPr>
        <p:txBody>
          <a:bodyPr/>
          <a:lstStyle/>
          <a:p>
            <a:r>
              <a:rPr lang="en-US" altLang="en-US" b="1" dirty="0" smtClean="0">
                <a:solidFill>
                  <a:srgbClr val="C00000"/>
                </a:solidFill>
                <a:latin typeface="Helvetica" panose="020B0604020202020204" pitchFamily="34" charset="0"/>
                <a:ea typeface="ヒラギノ角ゴ Pro W3" charset="-128"/>
              </a:rPr>
              <a:t>The Leading Edge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1489166" y="496389"/>
            <a:ext cx="8708" cy="98406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1" y="531223"/>
            <a:ext cx="1151465" cy="914400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20054" y="1480457"/>
            <a:ext cx="6103892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67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8"/>
          <p:cNvSpPr>
            <a:spLocks noGrp="1"/>
          </p:cNvSpPr>
          <p:nvPr>
            <p:ph type="title"/>
          </p:nvPr>
        </p:nvSpPr>
        <p:spPr>
          <a:xfrm>
            <a:off x="1857376" y="513158"/>
            <a:ext cx="6354807" cy="1582341"/>
          </a:xfrm>
        </p:spPr>
        <p:txBody>
          <a:bodyPr/>
          <a:lstStyle/>
          <a:p>
            <a:r>
              <a:rPr lang="en-US" altLang="en-US" sz="4000" b="1" dirty="0" smtClean="0">
                <a:solidFill>
                  <a:srgbClr val="C00000"/>
                </a:solidFill>
                <a:latin typeface="Helvetica" panose="020B0604020202020204" pitchFamily="34" charset="0"/>
                <a:ea typeface="ヒラギノ角ゴ Pro W3" charset="-128"/>
              </a:rPr>
              <a:t>The Teaching Edge</a:t>
            </a:r>
          </a:p>
        </p:txBody>
      </p:sp>
      <p:sp>
        <p:nvSpPr>
          <p:cNvPr id="12291" name="TextBox 1"/>
          <p:cNvSpPr txBox="1">
            <a:spLocks noChangeArrowheads="1"/>
          </p:cNvSpPr>
          <p:nvPr/>
        </p:nvSpPr>
        <p:spPr bwMode="auto">
          <a:xfrm>
            <a:off x="818606" y="2646789"/>
            <a:ext cx="739357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 smtClean="0">
                <a:solidFill>
                  <a:schemeClr val="tx2"/>
                </a:solidFill>
                <a:latin typeface="Helvetica" panose="020B0604020202020204" pitchFamily="34" charset="0"/>
                <a:ea typeface="ヒラギノ角ゴ Pro W3" charset="-128"/>
              </a:rPr>
              <a:t>Describes the behavior of an instructor as a learner goes through the stages of learning a skill</a:t>
            </a:r>
            <a:endParaRPr lang="en-US" altLang="en-US" b="1" dirty="0">
              <a:solidFill>
                <a:schemeClr val="tx2"/>
              </a:solidFill>
              <a:latin typeface="Helvetica" panose="020B0604020202020204" pitchFamily="34" charset="0"/>
              <a:ea typeface="ヒラギノ角ゴ Pro W3" charset="-128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1744165" y="668602"/>
            <a:ext cx="0" cy="113211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90" y="777459"/>
            <a:ext cx="115146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398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OAC_Powerpoint_Re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NOAC_Powerpoint_Blue</Template>
  <TotalTime>330</TotalTime>
  <Words>236</Words>
  <Application>Microsoft Office PowerPoint</Application>
  <PresentationFormat>On-screen Show (4:3)</PresentationFormat>
  <Paragraphs>27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NOAC_Powerpoint_Red</vt:lpstr>
      <vt:lpstr>Effective Listening</vt:lpstr>
      <vt:lpstr>Two Parts of Effective Listening</vt:lpstr>
      <vt:lpstr>Listening in Adversarial Situations</vt:lpstr>
      <vt:lpstr>Effective Listening</vt:lpstr>
      <vt:lpstr>Effective Listening: Summary</vt:lpstr>
      <vt:lpstr>Servant Leadership </vt:lpstr>
      <vt:lpstr>The Leading Edge</vt:lpstr>
      <vt:lpstr>The Leading Edge</vt:lpstr>
      <vt:lpstr>The Teaching Edge</vt:lpstr>
      <vt:lpstr>The Teaching Edge</vt:lpstr>
      <vt:lpstr>For Training Resources and More Information Visit: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Stan Kynerd</dc:creator>
  <cp:lastModifiedBy>Jake Torpey</cp:lastModifiedBy>
  <cp:revision>17</cp:revision>
  <dcterms:created xsi:type="dcterms:W3CDTF">2015-06-11T14:29:04Z</dcterms:created>
  <dcterms:modified xsi:type="dcterms:W3CDTF">2015-07-13T15:57:11Z</dcterms:modified>
</cp:coreProperties>
</file>