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7" d="100"/>
          <a:sy n="87" d="100"/>
        </p:scale>
        <p:origin x="-145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987130"/>
            <a:ext cx="7772400" cy="773957"/>
          </a:xfrm>
        </p:spPr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087801"/>
            <a:ext cx="7772400" cy="660767"/>
          </a:xfrm>
        </p:spPr>
        <p:txBody>
          <a:bodyPr/>
          <a:lstStyle>
            <a:lvl1pPr marL="0" indent="0" algn="ctr">
              <a:buNone/>
              <a:defRPr b="0" i="0">
                <a:solidFill>
                  <a:schemeClr val="tx1">
                    <a:tint val="75000"/>
                  </a:schemeClr>
                </a:solidFill>
                <a:latin typeface="Museo Slab 300"/>
                <a:cs typeface="Museo Slab 30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4360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 i="0">
                <a:latin typeface="Museo Sans 300"/>
                <a:cs typeface="Museo Sans 300"/>
              </a:defRPr>
            </a:lvl1pPr>
            <a:lvl2pPr>
              <a:defRPr b="0" i="0">
                <a:latin typeface="Museo Sans 300"/>
                <a:cs typeface="Museo Sans 300"/>
              </a:defRPr>
            </a:lvl2pPr>
            <a:lvl3pPr>
              <a:defRPr b="0" i="0">
                <a:latin typeface="Museo Sans 300"/>
                <a:cs typeface="Museo Sans 300"/>
              </a:defRPr>
            </a:lvl3pPr>
            <a:lvl4pPr>
              <a:defRPr b="0" i="0">
                <a:latin typeface="Museo Sans 300"/>
                <a:cs typeface="Museo Sans 300"/>
              </a:defRPr>
            </a:lvl4pPr>
            <a:lvl5pPr>
              <a:defRPr b="0" i="0">
                <a:latin typeface="Museo Sans 300"/>
                <a:cs typeface="Museo Sans 30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30384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 b="0" i="0">
                <a:latin typeface="Museo Sans 300"/>
                <a:cs typeface="Museo Sans 300"/>
              </a:defRPr>
            </a:lvl1pPr>
            <a:lvl2pPr>
              <a:defRPr sz="2400" b="0" i="0">
                <a:latin typeface="Museo Sans 300"/>
                <a:cs typeface="Museo Sans 300"/>
              </a:defRPr>
            </a:lvl2pPr>
            <a:lvl3pPr>
              <a:defRPr sz="2000" b="0" i="0">
                <a:latin typeface="Museo Sans 300"/>
                <a:cs typeface="Museo Sans 300"/>
              </a:defRPr>
            </a:lvl3pPr>
            <a:lvl4pPr>
              <a:defRPr sz="1800" b="0" i="0">
                <a:latin typeface="Museo Sans 300"/>
                <a:cs typeface="Museo Sans 300"/>
              </a:defRPr>
            </a:lvl4pPr>
            <a:lvl5pPr>
              <a:defRPr sz="1800" b="0" i="0">
                <a:latin typeface="Museo Sans 300"/>
                <a:cs typeface="Museo Sans 30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 b="0" i="0">
                <a:latin typeface="Museo Sans 300"/>
                <a:cs typeface="Museo Sans 300"/>
              </a:defRPr>
            </a:lvl1pPr>
            <a:lvl2pPr>
              <a:defRPr sz="2400" b="0" i="0">
                <a:latin typeface="Museo Sans 300"/>
                <a:cs typeface="Museo Sans 300"/>
              </a:defRPr>
            </a:lvl2pPr>
            <a:lvl3pPr>
              <a:defRPr sz="2000" b="0" i="0">
                <a:latin typeface="Museo Sans 300"/>
                <a:cs typeface="Museo Sans 300"/>
              </a:defRPr>
            </a:lvl3pPr>
            <a:lvl4pPr>
              <a:defRPr sz="1800" b="0" i="0">
                <a:latin typeface="Museo Sans 300"/>
                <a:cs typeface="Museo Sans 300"/>
              </a:defRPr>
            </a:lvl4pPr>
            <a:lvl5pPr>
              <a:defRPr sz="1800" b="0" i="0">
                <a:latin typeface="Museo Sans 300"/>
                <a:cs typeface="Museo Sans 30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41836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145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690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4" r:id="rId4"/>
  </p:sldLayoutIdLst>
  <p:txStyles>
    <p:titleStyle>
      <a:lvl1pPr algn="ctr" defTabSz="457200" rtl="0" eaLnBrk="1" latinLnBrk="0" hangingPunct="1">
        <a:spcBef>
          <a:spcPct val="0"/>
        </a:spcBef>
        <a:buNone/>
        <a:defRPr sz="4000" b="0" i="0" kern="1200">
          <a:solidFill>
            <a:schemeClr val="tx1"/>
          </a:solidFill>
          <a:latin typeface="Museo Slab 700"/>
          <a:ea typeface="+mj-ea"/>
          <a:cs typeface="Museo Slab 70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b="0" i="0" kern="1200">
          <a:solidFill>
            <a:schemeClr val="tx1"/>
          </a:solidFill>
          <a:latin typeface="Museo Sans 300"/>
          <a:ea typeface="+mn-ea"/>
          <a:cs typeface="Museo Sans 300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b="0" i="0" kern="1200">
          <a:solidFill>
            <a:schemeClr val="tx1"/>
          </a:solidFill>
          <a:latin typeface="Museo Sans 300"/>
          <a:ea typeface="+mn-ea"/>
          <a:cs typeface="Museo Sans 300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b="0" i="0" kern="1200">
          <a:solidFill>
            <a:schemeClr val="tx1"/>
          </a:solidFill>
          <a:latin typeface="Museo Sans 300"/>
          <a:ea typeface="+mn-ea"/>
          <a:cs typeface="Museo Sans 300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b="0" i="0" kern="1200">
          <a:solidFill>
            <a:schemeClr val="tx1"/>
          </a:solidFill>
          <a:latin typeface="Museo Sans 300"/>
          <a:ea typeface="+mn-ea"/>
          <a:cs typeface="Museo Sans 300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b="0" i="0" kern="1200">
          <a:solidFill>
            <a:schemeClr val="tx1"/>
          </a:solidFill>
          <a:latin typeface="Museo Sans 300"/>
          <a:ea typeface="+mn-ea"/>
          <a:cs typeface="Museo Sans 30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Recruiting and Training Advisers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Building the Team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46756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47712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Qualified Advisers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officer </a:t>
            </a:r>
            <a:r>
              <a:rPr lang="en-US" dirty="0"/>
              <a:t>(n): one who holds an office of trust, </a:t>
            </a:r>
            <a:r>
              <a:rPr lang="en-US" dirty="0" smtClean="0"/>
              <a:t>authority</a:t>
            </a:r>
            <a:r>
              <a:rPr lang="en-US" dirty="0"/>
              <a:t>, or command. </a:t>
            </a: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adviser (n): one who gives advice</a:t>
            </a:r>
            <a:r>
              <a:rPr lang="en-US" dirty="0" smtClean="0"/>
              <a:t>.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 smtClean="0"/>
              <a:t>What makes someone the right adviser?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07980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Evaluating Your Team (SWOT)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Strengths</a:t>
            </a:r>
          </a:p>
          <a:p>
            <a:endParaRPr lang="en-US" dirty="0" smtClean="0"/>
          </a:p>
          <a:p>
            <a:r>
              <a:rPr lang="en-US" dirty="0" smtClean="0"/>
              <a:t>Weaknesses</a:t>
            </a:r>
          </a:p>
          <a:p>
            <a:endParaRPr lang="en-US" dirty="0" smtClean="0"/>
          </a:p>
          <a:p>
            <a:r>
              <a:rPr lang="en-US" dirty="0" smtClean="0"/>
              <a:t>Opportunities</a:t>
            </a:r>
          </a:p>
          <a:p>
            <a:endParaRPr lang="en-US" dirty="0" smtClean="0"/>
          </a:p>
          <a:p>
            <a:r>
              <a:rPr lang="en-US" dirty="0" smtClean="0"/>
              <a:t>Threats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03052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Tips and Tricks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do you build your team?</a:t>
            </a:r>
          </a:p>
          <a:p>
            <a:endParaRPr lang="en-US" dirty="0"/>
          </a:p>
          <a:p>
            <a:r>
              <a:rPr lang="en-US" dirty="0" smtClean="0"/>
              <a:t>Where do you get team members?</a:t>
            </a:r>
          </a:p>
          <a:p>
            <a:endParaRPr lang="en-US" dirty="0"/>
          </a:p>
          <a:p>
            <a:r>
              <a:rPr lang="en-US" dirty="0" smtClean="0"/>
              <a:t>How did you get </a:t>
            </a:r>
            <a:r>
              <a:rPr lang="en-US" smtClean="0"/>
              <a:t>here today?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3262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For Training Resources and More Information Visit: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http://training.oa-bsa.org/noac2015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8126301"/>
      </p:ext>
    </p:extLst>
  </p:cSld>
  <p:clrMapOvr>
    <a:masterClrMapping/>
  </p:clrMapOvr>
</p:sld>
</file>

<file path=ppt/theme/theme1.xml><?xml version="1.0" encoding="utf-8"?>
<a:theme xmlns:a="http://schemas.openxmlformats.org/drawingml/2006/main" name="NOAC_Powerpoint_Blu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NOAC_Powerpoint_Blue</Template>
  <TotalTime>14</TotalTime>
  <Words>88</Words>
  <Application>Microsoft Office PowerPoint</Application>
  <PresentationFormat>On-screen Show (4:3)</PresentationFormat>
  <Paragraphs>26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NOAC_Powerpoint_Blue</vt:lpstr>
      <vt:lpstr>Recruiting and Training Advisers</vt:lpstr>
      <vt:lpstr>Introduction</vt:lpstr>
      <vt:lpstr>Qualified Advisers</vt:lpstr>
      <vt:lpstr>Evaluating Your Team (SWOT)</vt:lpstr>
      <vt:lpstr>Tips and Tricks</vt:lpstr>
      <vt:lpstr>For Training Resources and More Information Visit: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Phil Raine</dc:creator>
  <cp:lastModifiedBy>Jake Torpey</cp:lastModifiedBy>
  <cp:revision>3</cp:revision>
  <dcterms:created xsi:type="dcterms:W3CDTF">2015-07-07T02:58:56Z</dcterms:created>
  <dcterms:modified xsi:type="dcterms:W3CDTF">2015-07-13T15:42:06Z</dcterms:modified>
</cp:coreProperties>
</file>