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8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1128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7E5EFE-80D4-4345-ADF2-B8AF25128F01}" type="datetimeFigureOut">
              <a:rPr lang="en-US" smtClean="0"/>
              <a:t>9/24/18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69362C-1E0B-4727-87B2-D29A1103D0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630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" name="Shape 1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350439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FFFFFF"/>
              </a:buClr>
              <a:buFont typeface="Arial"/>
              <a:buNone/>
              <a:defRPr sz="3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350"/>
            </a:lvl2pPr>
            <a:lvl3pPr lvl="2" indent="0">
              <a:spcBef>
                <a:spcPts val="0"/>
              </a:spcBef>
              <a:buNone/>
              <a:defRPr sz="1350"/>
            </a:lvl3pPr>
            <a:lvl4pPr lvl="3" indent="0">
              <a:spcBef>
                <a:spcPts val="0"/>
              </a:spcBef>
              <a:buNone/>
              <a:defRPr sz="1350"/>
            </a:lvl4pPr>
            <a:lvl5pPr lvl="4" indent="0">
              <a:spcBef>
                <a:spcPts val="0"/>
              </a:spcBef>
              <a:buNone/>
              <a:defRPr sz="1350"/>
            </a:lvl5pPr>
            <a:lvl6pPr lvl="5" indent="0">
              <a:spcBef>
                <a:spcPts val="0"/>
              </a:spcBef>
              <a:buNone/>
              <a:defRPr sz="1350"/>
            </a:lvl6pPr>
            <a:lvl7pPr lvl="6" indent="0">
              <a:spcBef>
                <a:spcPts val="0"/>
              </a:spcBef>
              <a:buNone/>
              <a:defRPr sz="1350"/>
            </a:lvl7pPr>
            <a:lvl8pPr lvl="7" indent="0">
              <a:spcBef>
                <a:spcPts val="0"/>
              </a:spcBef>
              <a:buNone/>
              <a:defRPr sz="1350"/>
            </a:lvl8pPr>
            <a:lvl9pPr lvl="8" indent="0">
              <a:spcBef>
                <a:spcPts val="0"/>
              </a:spcBef>
              <a:buNone/>
              <a:defRPr sz="1350"/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ubTitle" idx="1"/>
          </p:nvPr>
        </p:nvSpPr>
        <p:spPr>
          <a:xfrm>
            <a:off x="1371601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480"/>
              </a:spcBef>
              <a:buClr>
                <a:srgbClr val="FFFFFF"/>
              </a:buClr>
              <a:buFont typeface="Arial"/>
              <a:buNone/>
              <a:defRPr sz="2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42900" marR="0" lvl="1" indent="0" algn="ctr" rtl="0">
              <a:spcBef>
                <a:spcPts val="420"/>
              </a:spcBef>
              <a:buClr>
                <a:srgbClr val="888888"/>
              </a:buClr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85800" marR="0" lvl="2" indent="0" algn="ctr" rtl="0">
              <a:spcBef>
                <a:spcPts val="360"/>
              </a:spcBef>
              <a:buClr>
                <a:srgbClr val="888888"/>
              </a:buClr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28700" marR="0" lvl="3" indent="0" algn="ctr" rtl="0">
              <a:spcBef>
                <a:spcPts val="300"/>
              </a:spcBef>
              <a:buClr>
                <a:srgbClr val="888888"/>
              </a:buClr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371600" marR="0" lvl="4" indent="0" algn="ctr" rtl="0">
              <a:spcBef>
                <a:spcPts val="300"/>
              </a:spcBef>
              <a:buClr>
                <a:srgbClr val="888888"/>
              </a:buClr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714500" marR="0" lvl="5" indent="0" algn="ctr" rtl="0">
              <a:spcBef>
                <a:spcPts val="300"/>
              </a:spcBef>
              <a:buClr>
                <a:srgbClr val="888888"/>
              </a:buClr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057400" marR="0" lvl="6" indent="0" algn="ctr" rtl="0">
              <a:spcBef>
                <a:spcPts val="300"/>
              </a:spcBef>
              <a:buClr>
                <a:srgbClr val="888888"/>
              </a:buClr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00300" marR="0" lvl="7" indent="0" algn="ctr" rtl="0">
              <a:spcBef>
                <a:spcPts val="300"/>
              </a:spcBef>
              <a:buClr>
                <a:srgbClr val="888888"/>
              </a:buClr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200" marR="0" lvl="8" indent="0" algn="ctr" rtl="0">
              <a:spcBef>
                <a:spcPts val="300"/>
              </a:spcBef>
              <a:buClr>
                <a:srgbClr val="888888"/>
              </a:buClr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72030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2048310" y="274639"/>
            <a:ext cx="6638488" cy="74945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 sz="3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350"/>
            </a:lvl2pPr>
            <a:lvl3pPr lvl="2" indent="0">
              <a:spcBef>
                <a:spcPts val="0"/>
              </a:spcBef>
              <a:buNone/>
              <a:defRPr sz="1350"/>
            </a:lvl3pPr>
            <a:lvl4pPr lvl="3" indent="0">
              <a:spcBef>
                <a:spcPts val="0"/>
              </a:spcBef>
              <a:buNone/>
              <a:defRPr sz="1350"/>
            </a:lvl4pPr>
            <a:lvl5pPr lvl="4" indent="0">
              <a:spcBef>
                <a:spcPts val="0"/>
              </a:spcBef>
              <a:buNone/>
              <a:defRPr sz="1350"/>
            </a:lvl5pPr>
            <a:lvl6pPr lvl="5" indent="0">
              <a:spcBef>
                <a:spcPts val="0"/>
              </a:spcBef>
              <a:buNone/>
              <a:defRPr sz="1350"/>
            </a:lvl6pPr>
            <a:lvl7pPr lvl="6" indent="0">
              <a:spcBef>
                <a:spcPts val="0"/>
              </a:spcBef>
              <a:buNone/>
              <a:defRPr sz="1350"/>
            </a:lvl7pPr>
            <a:lvl8pPr lvl="7" indent="0">
              <a:spcBef>
                <a:spcPts val="0"/>
              </a:spcBef>
              <a:buNone/>
              <a:defRPr sz="1350"/>
            </a:lvl8pPr>
            <a:lvl9pPr lvl="8" indent="0">
              <a:spcBef>
                <a:spcPts val="0"/>
              </a:spcBef>
              <a:buNone/>
              <a:defRPr sz="135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734127"/>
            <a:ext cx="8229600" cy="439203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57175" marR="0" lvl="0" indent="-104775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57213" marR="0" lvl="1" indent="-80963" algn="l" rtl="0">
              <a:spcBef>
                <a:spcPts val="420"/>
              </a:spcBef>
              <a:buClr>
                <a:schemeClr val="dk1"/>
              </a:buClr>
              <a:buSzPct val="1000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57250" marR="0" lvl="2" indent="-5715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200150" marR="0" lvl="3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543050" marR="0" lvl="4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885950" marR="0" lvl="5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228850" marR="0" lvl="6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571750" marR="0" lvl="7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914650" marR="0" lvl="8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16933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2061967" y="274637"/>
            <a:ext cx="6624833" cy="72214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FFFF"/>
              </a:buClr>
              <a:buFont typeface="Arial"/>
              <a:buNone/>
              <a:defRPr sz="4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18933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2238233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ctrTitle"/>
          </p:nvPr>
        </p:nvSpPr>
        <p:spPr>
          <a:xfrm>
            <a:off x="1657350" y="2455069"/>
            <a:ext cx="5829300" cy="1102518"/>
          </a:xfrm>
          <a:prstGeom prst="rect">
            <a:avLst/>
          </a:prstGeom>
          <a:noFill/>
          <a:ln>
            <a:noFill/>
          </a:ln>
        </p:spPr>
        <p:txBody>
          <a:bodyPr lIns="68569" tIns="34275" rIns="68569" bIns="34275" anchor="ctr" anchorCtr="0">
            <a:noAutofit/>
          </a:bodyPr>
          <a:lstStyle/>
          <a:p>
            <a:pPr>
              <a:buSzPct val="25000"/>
            </a:pPr>
            <a:r>
              <a:rPr lang="en-US" sz="3600" dirty="0"/>
              <a:t>Membership Retention</a:t>
            </a:r>
            <a:endParaRPr lang="en-US" b="1" dirty="0"/>
          </a:p>
        </p:txBody>
      </p:sp>
      <p:sp>
        <p:nvSpPr>
          <p:cNvPr id="19" name="Shape 19"/>
          <p:cNvSpPr txBox="1">
            <a:spLocks noGrp="1"/>
          </p:cNvSpPr>
          <p:nvPr>
            <p:ph type="subTitle" idx="1"/>
          </p:nvPr>
        </p:nvSpPr>
        <p:spPr>
          <a:xfrm>
            <a:off x="1807700" y="3771900"/>
            <a:ext cx="5475848" cy="1314450"/>
          </a:xfrm>
          <a:prstGeom prst="rect">
            <a:avLst/>
          </a:prstGeom>
          <a:noFill/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>
              <a:spcBef>
                <a:spcPts val="0"/>
              </a:spcBef>
              <a:buSzPct val="25000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469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Membership Retention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52400" indent="0">
              <a:buNone/>
            </a:pPr>
            <a:r>
              <a:rPr lang="en-US" dirty="0"/>
              <a:t>Purpose?</a:t>
            </a:r>
          </a:p>
          <a:p>
            <a:pPr lvl="1"/>
            <a:r>
              <a:rPr lang="en-US" dirty="0"/>
              <a:t>Survival as an organization</a:t>
            </a:r>
          </a:p>
          <a:p>
            <a:pPr lvl="1"/>
            <a:r>
              <a:rPr lang="en-US" dirty="0"/>
              <a:t>Keep new members coming back</a:t>
            </a:r>
          </a:p>
          <a:p>
            <a:pPr lvl="1"/>
            <a:r>
              <a:rPr lang="en-US" dirty="0"/>
              <a:t>Personal development of members</a:t>
            </a:r>
          </a:p>
          <a:p>
            <a:pPr lvl="1"/>
            <a:r>
              <a:rPr lang="en-US" dirty="0"/>
              <a:t>Improves quality of Lodge programs</a:t>
            </a:r>
          </a:p>
          <a:p>
            <a:pPr lvl="1"/>
            <a:r>
              <a:rPr lang="en-US" dirty="0"/>
              <a:t>Greater impact on our world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359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Membership Retention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52400" indent="0">
              <a:buNone/>
            </a:pPr>
            <a:r>
              <a:rPr lang="en-US" b="1" dirty="0"/>
              <a:t>Unit Leader/Unit Culture and Troop OA Representatives</a:t>
            </a:r>
            <a:endParaRPr lang="en-US" dirty="0"/>
          </a:p>
          <a:p>
            <a:pPr lvl="1"/>
            <a:r>
              <a:rPr lang="en-US" dirty="0"/>
              <a:t>Units Embrace the OA and make it an integral part of the troop program</a:t>
            </a:r>
          </a:p>
          <a:p>
            <a:pPr lvl="1"/>
            <a:r>
              <a:rPr lang="en-US" dirty="0"/>
              <a:t>Units appoint active Troop OA Representatives</a:t>
            </a:r>
          </a:p>
          <a:p>
            <a:pPr lvl="1"/>
            <a:r>
              <a:rPr lang="en-US" dirty="0"/>
              <a:t>OA Troop Reps know their role</a:t>
            </a:r>
          </a:p>
          <a:p>
            <a:pPr lvl="1"/>
            <a:r>
              <a:rPr lang="en-US" dirty="0"/>
              <a:t>Lodge trains and supports Troop Reps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0286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Membership Retention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52400" indent="0">
              <a:buNone/>
            </a:pPr>
            <a:r>
              <a:rPr lang="en-US" dirty="0"/>
              <a:t>Extended </a:t>
            </a:r>
            <a:r>
              <a:rPr lang="en-US" dirty="0" err="1"/>
              <a:t>Elangomat</a:t>
            </a:r>
            <a:r>
              <a:rPr lang="en-US" dirty="0"/>
              <a:t> Program</a:t>
            </a:r>
          </a:p>
          <a:p>
            <a:pPr lvl="1"/>
            <a:r>
              <a:rPr lang="en-US" dirty="0"/>
              <a:t>Goes beyond the Ordeal Experience</a:t>
            </a:r>
          </a:p>
          <a:p>
            <a:pPr lvl="1"/>
            <a:r>
              <a:rPr lang="en-US" dirty="0"/>
              <a:t>Carries through at least to Brotherhood</a:t>
            </a:r>
          </a:p>
          <a:p>
            <a:pPr lvl="1"/>
            <a:r>
              <a:rPr lang="en-US" dirty="0"/>
              <a:t>One-on-One Connection</a:t>
            </a:r>
          </a:p>
          <a:p>
            <a:pPr lvl="1"/>
            <a:r>
              <a:rPr lang="en-US" dirty="0"/>
              <a:t>Does not have to be original </a:t>
            </a:r>
            <a:r>
              <a:rPr lang="en-US" dirty="0" err="1"/>
              <a:t>Elangomat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49944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Membership Retention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52400" indent="0">
              <a:buNone/>
            </a:pPr>
            <a:r>
              <a:rPr lang="en-US" dirty="0"/>
              <a:t>Brotherhood</a:t>
            </a:r>
          </a:p>
          <a:p>
            <a:pPr lvl="1"/>
            <a:r>
              <a:rPr lang="en-US" dirty="0"/>
              <a:t>Brotherhood Conversion/getting the bars</a:t>
            </a:r>
          </a:p>
          <a:p>
            <a:pPr lvl="1"/>
            <a:r>
              <a:rPr lang="en-US" dirty="0"/>
              <a:t>Actual “Brotherhood”/a Band of Brothers</a:t>
            </a:r>
          </a:p>
        </p:txBody>
      </p:sp>
    </p:spTree>
    <p:extLst>
      <p:ext uri="{BB962C8B-B14F-4D97-AF65-F5344CB8AC3E}">
        <p14:creationId xmlns:p14="http://schemas.microsoft.com/office/powerpoint/2010/main" val="3300152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Membership Retention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52400" indent="0">
              <a:buNone/>
            </a:pPr>
            <a:r>
              <a:rPr lang="en-US" dirty="0"/>
              <a:t>Traditions</a:t>
            </a:r>
          </a:p>
          <a:p>
            <a:pPr lvl="1"/>
            <a:r>
              <a:rPr lang="en-US" dirty="0"/>
              <a:t>Should have a purpose</a:t>
            </a:r>
          </a:p>
          <a:p>
            <a:pPr lvl="1"/>
            <a:r>
              <a:rPr lang="en-US" dirty="0"/>
              <a:t>Traditions can encourage membership retention</a:t>
            </a:r>
          </a:p>
          <a:p>
            <a:pPr lvl="1"/>
            <a:r>
              <a:rPr lang="en-US" dirty="0"/>
              <a:t>Evaluate to see if some traditions are having an adverse effect on membership retention</a:t>
            </a:r>
          </a:p>
          <a:p>
            <a:pPr lvl="1"/>
            <a:r>
              <a:rPr lang="en-US" dirty="0"/>
              <a:t>Traditions can be formal and informal</a:t>
            </a:r>
          </a:p>
        </p:txBody>
      </p:sp>
    </p:spTree>
    <p:extLst>
      <p:ext uri="{BB962C8B-B14F-4D97-AF65-F5344CB8AC3E}">
        <p14:creationId xmlns:p14="http://schemas.microsoft.com/office/powerpoint/2010/main" val="1722892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Membership Retention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52400" indent="0">
              <a:buNone/>
            </a:pPr>
            <a:r>
              <a:rPr lang="en-US" dirty="0"/>
              <a:t>Spirit</a:t>
            </a:r>
          </a:p>
          <a:p>
            <a:pPr lvl="1"/>
            <a:r>
              <a:rPr lang="en-US" dirty="0"/>
              <a:t>It is what we are all about</a:t>
            </a:r>
          </a:p>
          <a:p>
            <a:pPr lvl="1"/>
            <a:r>
              <a:rPr lang="en-US" dirty="0"/>
              <a:t>It is the personal passion within each member</a:t>
            </a:r>
          </a:p>
          <a:p>
            <a:pPr lvl="1"/>
            <a:r>
              <a:rPr lang="en-US" dirty="0"/>
              <a:t>The origin of that passion will vary from person-to-person</a:t>
            </a:r>
          </a:p>
        </p:txBody>
      </p:sp>
    </p:spTree>
    <p:extLst>
      <p:ext uri="{BB962C8B-B14F-4D97-AF65-F5344CB8AC3E}">
        <p14:creationId xmlns:p14="http://schemas.microsoft.com/office/powerpoint/2010/main" val="2636670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Membership Retention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52400" indent="0">
              <a:buNone/>
            </a:pPr>
            <a:r>
              <a:rPr lang="en-US" dirty="0"/>
              <a:t>Mentoring</a:t>
            </a:r>
          </a:p>
          <a:p>
            <a:pPr lvl="1"/>
            <a:r>
              <a:rPr lang="en-US" dirty="0"/>
              <a:t>Create an atmosphere of fostering leadership</a:t>
            </a:r>
          </a:p>
          <a:p>
            <a:pPr lvl="1"/>
            <a:r>
              <a:rPr lang="en-US" dirty="0"/>
              <a:t>Provides purpose for older youth</a:t>
            </a:r>
          </a:p>
          <a:p>
            <a:pPr lvl="1"/>
            <a:r>
              <a:rPr lang="en-US" dirty="0"/>
              <a:t>Provides guidance and inspiration for younger youth</a:t>
            </a:r>
          </a:p>
          <a:p>
            <a:pPr lvl="1"/>
            <a:r>
              <a:rPr lang="en-US" dirty="0"/>
              <a:t>True servant leadership</a:t>
            </a:r>
          </a:p>
        </p:txBody>
      </p:sp>
    </p:spTree>
    <p:extLst>
      <p:ext uri="{BB962C8B-B14F-4D97-AF65-F5344CB8AC3E}">
        <p14:creationId xmlns:p14="http://schemas.microsoft.com/office/powerpoint/2010/main" val="10145368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Membership Retention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52400" indent="0">
              <a:buNone/>
            </a:pPr>
            <a:r>
              <a:rPr lang="en-US" dirty="0"/>
              <a:t>Takeaway Challenge</a:t>
            </a:r>
          </a:p>
          <a:p>
            <a:pPr lvl="1"/>
            <a:r>
              <a:rPr lang="en-US" dirty="0"/>
              <a:t>What are YOU doing to retain fellow members?</a:t>
            </a:r>
          </a:p>
          <a:p>
            <a:pPr lvl="1"/>
            <a:r>
              <a:rPr lang="en-US" dirty="0"/>
              <a:t>What do you do to fuel your own spirit/passion?</a:t>
            </a:r>
          </a:p>
          <a:p>
            <a:pPr lvl="1"/>
            <a:r>
              <a:rPr lang="en-US" dirty="0"/>
              <a:t>What are three program/activity aspects that your Lodge can implement to increase membership retention?</a:t>
            </a:r>
          </a:p>
        </p:txBody>
      </p:sp>
    </p:spTree>
    <p:extLst>
      <p:ext uri="{BB962C8B-B14F-4D97-AF65-F5344CB8AC3E}">
        <p14:creationId xmlns:p14="http://schemas.microsoft.com/office/powerpoint/2010/main" val="121586842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239</Words>
  <Application>Microsoft Macintosh PowerPoint</Application>
  <PresentationFormat>On-screen Show (4:3)</PresentationFormat>
  <Paragraphs>46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1_Office Theme</vt:lpstr>
      <vt:lpstr>Membership Retention</vt:lpstr>
      <vt:lpstr>Membership Retention</vt:lpstr>
      <vt:lpstr>Membership Retention</vt:lpstr>
      <vt:lpstr>Membership Retention</vt:lpstr>
      <vt:lpstr>Membership Retention</vt:lpstr>
      <vt:lpstr>Membership Retention</vt:lpstr>
      <vt:lpstr>Membership Retention</vt:lpstr>
      <vt:lpstr>Membership Retention</vt:lpstr>
      <vt:lpstr>Membership Retention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Emery</dc:creator>
  <cp:lastModifiedBy>Dave Lannom</cp:lastModifiedBy>
  <cp:revision>3</cp:revision>
  <dcterms:created xsi:type="dcterms:W3CDTF">2017-11-02T05:39:35Z</dcterms:created>
  <dcterms:modified xsi:type="dcterms:W3CDTF">2018-09-24T11:22:33Z</dcterms:modified>
</cp:coreProperties>
</file>