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3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3" d="100"/>
          <a:sy n="123" d="100"/>
        </p:scale>
        <p:origin x="-438" y="-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432882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2" name="Shape 3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8" name="Shape 3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79" name="Shape 7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a-bsa.org/pages/content/publication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chemeClr val="lt1"/>
              </a:buClr>
              <a:buSzPct val="25000"/>
              <a:buFont typeface="Souce Sans Pro"/>
              <a:buNone/>
            </a:pPr>
            <a:r>
              <a:rPr lang="en-US" sz="4200" dirty="0">
                <a:latin typeface="Souce Sans Pro"/>
                <a:ea typeface="Souce Sans Pro"/>
                <a:cs typeface="Souce Sans Pro"/>
                <a:sym typeface="Souce Sans Pro"/>
              </a:rPr>
              <a:t>Chapter Leadership Experience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Operations</a:t>
            </a:r>
            <a:endParaRPr lang="en-US" dirty="0"/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Souce Sans Pro"/>
              <a:buNone/>
            </a:pPr>
            <a:r>
              <a:rPr lang="en-US" sz="3200" dirty="0">
                <a:latin typeface="Souce Sans Pro"/>
                <a:ea typeface="Souce Sans Pro"/>
                <a:cs typeface="Souce Sans Pro"/>
                <a:sym typeface="Souce Sans Pro"/>
              </a:rPr>
              <a:t>Objectives</a:t>
            </a:r>
          </a:p>
        </p:txBody>
      </p:sp>
      <p:sp>
        <p:nvSpPr>
          <p:cNvPr id="34" name="Shape 34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74320" marR="0" lvl="0" indent="-109220" algn="l" rtl="0">
              <a:spcBef>
                <a:spcPts val="0"/>
              </a:spcBef>
              <a:buClr>
                <a:schemeClr val="accent1"/>
              </a:buClr>
              <a:buSzPct val="100000"/>
              <a:buFont typeface="Noto Symbol"/>
              <a:buNone/>
            </a:pPr>
            <a:r>
              <a:rPr lang="en-US" sz="20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You will be able to:</a:t>
            </a:r>
          </a:p>
          <a:p>
            <a:pPr marL="457200" marR="0" lvl="0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Examine how the Purpose and Mission of the OA relates to Chapter Leadership.</a:t>
            </a:r>
          </a:p>
          <a:p>
            <a:pPr marL="457200" marR="0" lvl="0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Develop an understanding of Chapter structure and leadership roles.</a:t>
            </a:r>
          </a:p>
          <a:p>
            <a:pPr marL="457200" marR="0" lvl="0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Discuss effective modes of communication within a Chapter.</a:t>
            </a:r>
          </a:p>
          <a:p>
            <a:pPr marL="457200" marR="0" lvl="0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Develop a strategy to run an effective Chapter meeting.</a:t>
            </a:r>
          </a:p>
          <a:p>
            <a:pPr marL="457200" marR="0" lvl="0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Explore resources to enhance and maintain leadership within a Chapter.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Souce Sans Pro"/>
              <a:buNone/>
            </a:pPr>
            <a:r>
              <a:rPr lang="en-US" sz="3200" dirty="0">
                <a:latin typeface="Souce Sans Pro"/>
                <a:ea typeface="Souce Sans Pro"/>
                <a:cs typeface="Souce Sans Pro"/>
                <a:sym typeface="Souce Sans Pro"/>
              </a:rPr>
              <a:t>Introduction</a:t>
            </a:r>
          </a:p>
        </p:txBody>
      </p:sp>
      <p:sp>
        <p:nvSpPr>
          <p:cNvPr id="40" name="Shape 40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Order of the Arrow Mission: </a:t>
            </a:r>
            <a:r>
              <a:rPr lang="en-US" sz="1600" i="1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to fulfill its purpose as an integral part of the BSA through positive youth leadership under the guidance of selected capable adults</a:t>
            </a:r>
          </a:p>
          <a:p>
            <a:pPr marL="457200" marR="0" lvl="0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Order of the Arrow Purposes: </a:t>
            </a:r>
          </a:p>
          <a:p>
            <a:pPr marL="914400" lvl="1" indent="-330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chemeClr val="dk1"/>
                </a:solidFill>
              </a:rPr>
              <a:t>Recognize those who best exemplify the Scout Oath and Law in their daily lives and through that recognition cause other to conduct themselves in a way that warrants similar recognition.</a:t>
            </a:r>
          </a:p>
          <a:p>
            <a:pPr marL="914400" lvl="1" indent="-330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chemeClr val="dk1"/>
                </a:solidFill>
              </a:rPr>
              <a:t>Promote camping, responsible outdoor adventure, and environmental stewardship as essential components of every Scout’s experience, in the unit, year-round, and in summer camp.</a:t>
            </a:r>
          </a:p>
          <a:p>
            <a:pPr marL="914400" lvl="1" indent="-330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chemeClr val="dk1"/>
                </a:solidFill>
              </a:rPr>
              <a:t>Develop leaders with the willingness, character, spirit and ability to advance the activities of their units, our brotherhood, Scouting, and ultimately our nation.</a:t>
            </a:r>
          </a:p>
          <a:p>
            <a:pPr marL="914400" lvl="1" indent="-330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chemeClr val="dk1"/>
                </a:solidFill>
              </a:rPr>
              <a:t>Crystallize the Scout habit of helpfulness into a life purpose of leadership in cheerful service to others.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Souce Sans Pro"/>
              <a:buNone/>
            </a:pPr>
            <a:r>
              <a:rPr lang="en-US" sz="3200">
                <a:latin typeface="Souce Sans Pro"/>
                <a:ea typeface="Souce Sans Pro"/>
                <a:cs typeface="Souce Sans Pro"/>
                <a:sym typeface="Souce Sans Pro"/>
              </a:rPr>
              <a:t>Chapter Structure/Leadership Roles</a:t>
            </a:r>
          </a:p>
        </p:txBody>
      </p:sp>
      <p:sp>
        <p:nvSpPr>
          <p:cNvPr id="46" name="Shape 46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Chapter -&gt; Lodge -&gt; Section -&gt; Region</a:t>
            </a:r>
          </a:p>
          <a:p>
            <a:pPr marL="457200" marR="0" lvl="0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Chapter offices and positions</a:t>
            </a:r>
          </a:p>
          <a:p>
            <a:pPr marL="914400" marR="0" lvl="1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Chapter Chief</a:t>
            </a:r>
          </a:p>
          <a:p>
            <a:pPr marL="914400" marR="0" lvl="1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Chapter Vice Chief</a:t>
            </a:r>
          </a:p>
          <a:p>
            <a:pPr marL="914400" marR="0" lvl="1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Secretary/Treasurer</a:t>
            </a:r>
          </a:p>
          <a:p>
            <a:pPr marL="914400" marR="0" lvl="1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Ceremony Vice Chief</a:t>
            </a:r>
          </a:p>
          <a:p>
            <a:pPr marL="914400" marR="0" lvl="1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Adviser</a:t>
            </a:r>
          </a:p>
          <a:p>
            <a:pPr marL="914400" marR="0" lvl="1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Others?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2000" dirty="0">
              <a:solidFill>
                <a:schemeClr val="dk2"/>
              </a:solidFill>
              <a:latin typeface="Souce Sans Pro"/>
              <a:ea typeface="Souce Sans Pro"/>
              <a:cs typeface="Souce Sans Pro"/>
              <a:sym typeface="Souce Sans Pro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2000" dirty="0">
              <a:solidFill>
                <a:schemeClr val="dk2"/>
              </a:solidFill>
              <a:latin typeface="Souce Sans Pro"/>
              <a:ea typeface="Souce Sans Pro"/>
              <a:cs typeface="Souce Sans Pro"/>
              <a:sym typeface="Souce Sans Pro"/>
            </a:endParaRPr>
          </a:p>
        </p:txBody>
      </p:sp>
      <p:sp>
        <p:nvSpPr>
          <p:cNvPr id="48" name="Shape 48"/>
          <p:cNvSpPr txBox="1"/>
          <p:nvPr/>
        </p:nvSpPr>
        <p:spPr>
          <a:xfrm>
            <a:off x="3496075" y="3981650"/>
            <a:ext cx="1406400" cy="410699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Chapter Chief</a:t>
            </a:r>
          </a:p>
        </p:txBody>
      </p:sp>
      <p:sp>
        <p:nvSpPr>
          <p:cNvPr id="49" name="Shape 49"/>
          <p:cNvSpPr txBox="1"/>
          <p:nvPr/>
        </p:nvSpPr>
        <p:spPr>
          <a:xfrm>
            <a:off x="6888625" y="3981650"/>
            <a:ext cx="1717499" cy="410699"/>
          </a:xfrm>
          <a:prstGeom prst="rect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Adviser</a:t>
            </a:r>
          </a:p>
        </p:txBody>
      </p:sp>
      <p:cxnSp>
        <p:nvCxnSpPr>
          <p:cNvPr id="50" name="Shape 50"/>
          <p:cNvCxnSpPr>
            <a:stCxn id="49" idx="1"/>
            <a:endCxn id="48" idx="3"/>
          </p:cNvCxnSpPr>
          <p:nvPr/>
        </p:nvCxnSpPr>
        <p:spPr>
          <a:xfrm rot="10800000">
            <a:off x="4902625" y="4186999"/>
            <a:ext cx="19860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51" name="Shape 51"/>
          <p:cNvSpPr txBox="1"/>
          <p:nvPr/>
        </p:nvSpPr>
        <p:spPr>
          <a:xfrm>
            <a:off x="3496075" y="4566650"/>
            <a:ext cx="1406400" cy="410699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Vice Chief</a:t>
            </a:r>
          </a:p>
        </p:txBody>
      </p:sp>
      <p:sp>
        <p:nvSpPr>
          <p:cNvPr id="52" name="Shape 52"/>
          <p:cNvSpPr txBox="1"/>
          <p:nvPr/>
        </p:nvSpPr>
        <p:spPr>
          <a:xfrm>
            <a:off x="3508525" y="5188975"/>
            <a:ext cx="1406400" cy="410699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Sec/Treas</a:t>
            </a:r>
          </a:p>
        </p:txBody>
      </p:sp>
      <p:cxnSp>
        <p:nvCxnSpPr>
          <p:cNvPr id="53" name="Shape 53"/>
          <p:cNvCxnSpPr>
            <a:stCxn id="48" idx="2"/>
            <a:endCxn id="51" idx="0"/>
          </p:cNvCxnSpPr>
          <p:nvPr/>
        </p:nvCxnSpPr>
        <p:spPr>
          <a:xfrm>
            <a:off x="4199275" y="4392349"/>
            <a:ext cx="0" cy="1743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54" name="Shape 54"/>
          <p:cNvCxnSpPr>
            <a:stCxn id="51" idx="2"/>
            <a:endCxn id="52" idx="0"/>
          </p:cNvCxnSpPr>
          <p:nvPr/>
        </p:nvCxnSpPr>
        <p:spPr>
          <a:xfrm>
            <a:off x="4199275" y="4977349"/>
            <a:ext cx="12600" cy="2115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55" name="Shape 55"/>
          <p:cNvSpPr txBox="1"/>
          <p:nvPr/>
        </p:nvSpPr>
        <p:spPr>
          <a:xfrm>
            <a:off x="6888625" y="4566650"/>
            <a:ext cx="1717499" cy="410699"/>
          </a:xfrm>
          <a:prstGeom prst="rect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Associate Adviser</a:t>
            </a:r>
          </a:p>
        </p:txBody>
      </p:sp>
      <p:cxnSp>
        <p:nvCxnSpPr>
          <p:cNvPr id="56" name="Shape 56"/>
          <p:cNvCxnSpPr>
            <a:stCxn id="55" idx="0"/>
            <a:endCxn id="49" idx="2"/>
          </p:cNvCxnSpPr>
          <p:nvPr/>
        </p:nvCxnSpPr>
        <p:spPr>
          <a:xfrm rot="10800000">
            <a:off x="7747374" y="4392350"/>
            <a:ext cx="0" cy="1743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57" name="Shape 57"/>
          <p:cNvCxnSpPr>
            <a:stCxn id="55" idx="1"/>
            <a:endCxn id="58" idx="3"/>
          </p:cNvCxnSpPr>
          <p:nvPr/>
        </p:nvCxnSpPr>
        <p:spPr>
          <a:xfrm rot="10800000">
            <a:off x="6598825" y="4771999"/>
            <a:ext cx="289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58" name="Shape 58"/>
          <p:cNvSpPr txBox="1"/>
          <p:nvPr/>
        </p:nvSpPr>
        <p:spPr>
          <a:xfrm>
            <a:off x="5192350" y="4566650"/>
            <a:ext cx="1406400" cy="410699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Ceremony VC</a:t>
            </a:r>
          </a:p>
        </p:txBody>
      </p:sp>
      <p:cxnSp>
        <p:nvCxnSpPr>
          <p:cNvPr id="59" name="Shape 59"/>
          <p:cNvCxnSpPr>
            <a:endCxn id="58" idx="0"/>
          </p:cNvCxnSpPr>
          <p:nvPr/>
        </p:nvCxnSpPr>
        <p:spPr>
          <a:xfrm>
            <a:off x="4603750" y="4368650"/>
            <a:ext cx="1291800" cy="198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Souce Sans Pro"/>
              <a:buNone/>
            </a:pPr>
            <a:r>
              <a:rPr lang="en-US" sz="3200" dirty="0">
                <a:latin typeface="Souce Sans Pro"/>
                <a:ea typeface="Souce Sans Pro"/>
                <a:cs typeface="Souce Sans Pro"/>
                <a:sym typeface="Souce Sans Pro"/>
              </a:rPr>
              <a:t>Chapter Structure/Leadership Roles (</a:t>
            </a:r>
            <a:r>
              <a:rPr lang="en-US" sz="3200" dirty="0" err="1">
                <a:latin typeface="Souce Sans Pro"/>
                <a:ea typeface="Souce Sans Pro"/>
                <a:cs typeface="Souce Sans Pro"/>
                <a:sym typeface="Souce Sans Pro"/>
              </a:rPr>
              <a:t>con’t</a:t>
            </a:r>
            <a:r>
              <a:rPr lang="en-US" sz="3200" dirty="0">
                <a:latin typeface="Souce Sans Pro"/>
                <a:ea typeface="Souce Sans Pro"/>
                <a:cs typeface="Souce Sans Pro"/>
                <a:sym typeface="Souce Sans Pro"/>
              </a:rPr>
              <a:t>)</a:t>
            </a:r>
          </a:p>
        </p:txBody>
      </p:sp>
      <p:sp>
        <p:nvSpPr>
          <p:cNvPr id="64" name="Shape 64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Advisers and officers</a:t>
            </a:r>
          </a:p>
          <a:p>
            <a:pPr marL="457200" marR="0" lvl="0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Responsibilities of Officers</a:t>
            </a:r>
          </a:p>
          <a:p>
            <a:pPr marL="457200" marR="0" lvl="0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Key 3 Meetings with Chapter Chief, Chapter Adviser, and District Executive</a:t>
            </a:r>
          </a:p>
        </p:txBody>
      </p:sp>
      <p:pic>
        <p:nvPicPr>
          <p:cNvPr id="66" name="Shape 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9700" y="3486850"/>
            <a:ext cx="3043999" cy="228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Souce Sans Pro"/>
              <a:buNone/>
            </a:pPr>
            <a:r>
              <a:rPr lang="en-US" sz="3200">
                <a:latin typeface="Souce Sans Pro"/>
                <a:ea typeface="Souce Sans Pro"/>
                <a:cs typeface="Souce Sans Pro"/>
                <a:sym typeface="Souce Sans Pro"/>
              </a:rPr>
              <a:t>Communications</a:t>
            </a:r>
          </a:p>
        </p:txBody>
      </p:sp>
      <p:sp>
        <p:nvSpPr>
          <p:cNvPr id="71" name="Shape 71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What makes an effective message?</a:t>
            </a:r>
          </a:p>
          <a:p>
            <a:pPr marL="914400" marR="0" lvl="1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Clear </a:t>
            </a:r>
            <a:r>
              <a:rPr lang="en-US" sz="20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facts, attention getter, short and to the point, appropriate timing</a:t>
            </a:r>
          </a:p>
          <a:p>
            <a:pPr marL="457200" marR="0" lvl="0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Phone Tree</a:t>
            </a:r>
          </a:p>
          <a:p>
            <a:pPr marL="457200" marR="0" lvl="0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Remind texting</a:t>
            </a:r>
          </a:p>
          <a:p>
            <a:pPr marL="457200" marR="0" lvl="0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Email</a:t>
            </a:r>
          </a:p>
          <a:p>
            <a:pPr marL="457200" marR="0" lvl="0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Social Media</a:t>
            </a:r>
          </a:p>
          <a:p>
            <a:pPr marL="457200" marR="0" lvl="0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Agenda/distribution</a:t>
            </a:r>
          </a:p>
        </p:txBody>
      </p:sp>
      <p:pic>
        <p:nvPicPr>
          <p:cNvPr id="73" name="Shape 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57650" y="3018374"/>
            <a:ext cx="1054500" cy="105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Shape 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57650" y="4072875"/>
            <a:ext cx="1054500" cy="105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Shape 7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12150" y="3018375"/>
            <a:ext cx="1054500" cy="105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Shape 7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12150" y="4072875"/>
            <a:ext cx="1054500" cy="105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Souce Sans Pro"/>
              <a:buNone/>
            </a:pPr>
            <a:r>
              <a:rPr lang="en-US" sz="3200">
                <a:latin typeface="Souce Sans Pro"/>
                <a:ea typeface="Souce Sans Pro"/>
                <a:cs typeface="Souce Sans Pro"/>
                <a:sym typeface="Souce Sans Pro"/>
              </a:rPr>
              <a:t>Activity</a:t>
            </a:r>
          </a:p>
        </p:txBody>
      </p:sp>
      <p:sp>
        <p:nvSpPr>
          <p:cNvPr id="81" name="Shape 81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i="1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The role of an adviser</a:t>
            </a:r>
          </a:p>
          <a:p>
            <a:pPr marL="914400" marR="0" lvl="1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To guide and support the youth leaders, not to do their job for them</a:t>
            </a:r>
          </a:p>
          <a:p>
            <a:pPr marL="914400" marR="0" lvl="1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To ensure that all chapter operations are within BSA guidelines and policies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2000" dirty="0">
              <a:solidFill>
                <a:schemeClr val="dk2"/>
              </a:solidFill>
              <a:latin typeface="Souce Sans Pro"/>
              <a:ea typeface="Souce Sans Pro"/>
              <a:cs typeface="Souce Sans Pro"/>
              <a:sym typeface="Souce Sans Pro"/>
            </a:endParaRP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Souce Sans Pro"/>
              <a:buNone/>
            </a:pPr>
            <a:r>
              <a:rPr lang="en-US" sz="3200">
                <a:latin typeface="Souce Sans Pro"/>
                <a:ea typeface="Souce Sans Pro"/>
                <a:cs typeface="Souce Sans Pro"/>
                <a:sym typeface="Souce Sans Pro"/>
              </a:rPr>
              <a:t>Running Meetings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381000" algn="l" rtl="0">
              <a:spcBef>
                <a:spcPts val="0"/>
              </a:spcBef>
              <a:buClr>
                <a:schemeClr val="dk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Get everyone engaged</a:t>
            </a:r>
          </a:p>
          <a:p>
            <a:pPr marL="457200" marR="0" lvl="0" indent="-381000" algn="l" rtl="0">
              <a:spcBef>
                <a:spcPts val="0"/>
              </a:spcBef>
              <a:buClr>
                <a:schemeClr val="dk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Share responsibility</a:t>
            </a:r>
          </a:p>
          <a:p>
            <a:pPr marL="457200" marR="0" lvl="0" indent="-381000" algn="l" rtl="0">
              <a:spcBef>
                <a:spcPts val="0"/>
              </a:spcBef>
              <a:buClr>
                <a:schemeClr val="dk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Encourage participation </a:t>
            </a:r>
          </a:p>
          <a:p>
            <a:pPr marL="457200" marR="0" lvl="0" indent="-381000" algn="l" rtl="0">
              <a:spcBef>
                <a:spcPts val="0"/>
              </a:spcBef>
              <a:buClr>
                <a:schemeClr val="dk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Plan with a plan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Souce Sans Pro"/>
              <a:buNone/>
            </a:pPr>
            <a:r>
              <a:rPr lang="en-US" sz="3200">
                <a:latin typeface="Souce Sans Pro"/>
                <a:ea typeface="Souce Sans Pro"/>
                <a:cs typeface="Souce Sans Pro"/>
                <a:sym typeface="Souce Sans Pro"/>
              </a:rPr>
              <a:t>Resources</a:t>
            </a:r>
          </a:p>
        </p:txBody>
      </p:sp>
      <p:sp>
        <p:nvSpPr>
          <p:cNvPr id="93" name="Shape 9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Chapter Operations Guide</a:t>
            </a:r>
          </a:p>
          <a:p>
            <a:pPr marL="457200" marR="0" lvl="0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OA Handbook</a:t>
            </a:r>
          </a:p>
          <a:p>
            <a:pPr marL="457200" marR="0" lvl="0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u="sng" dirty="0">
                <a:solidFill>
                  <a:schemeClr val="hlink"/>
                </a:solidFill>
                <a:latin typeface="Souce Sans Pro"/>
                <a:ea typeface="Souce Sans Pro"/>
                <a:cs typeface="Souce Sans Pro"/>
                <a:sym typeface="Souce Sans Pro"/>
                <a:hlinkClick r:id="rId3"/>
              </a:rPr>
              <a:t>http://www.oa-bsa.org/pages/content/publications</a:t>
            </a:r>
          </a:p>
          <a:p>
            <a:pPr marL="457200" marR="0" lvl="0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Lodge Officers and Advisers</a:t>
            </a:r>
          </a:p>
          <a:p>
            <a:pPr marL="457200" marR="0" lvl="0" indent="-355600" algn="l" rtl="0">
              <a:spcBef>
                <a:spcPts val="0"/>
              </a:spcBef>
              <a:buClr>
                <a:schemeClr val="dk2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dk2"/>
                </a:solidFill>
                <a:latin typeface="Souce Sans Pro"/>
                <a:ea typeface="Souce Sans Pro"/>
                <a:cs typeface="Souce Sans Pro"/>
                <a:sym typeface="Souce Sans Pro"/>
              </a:rPr>
              <a:t>LLD/NLS/Conclave Training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NOAC_Powerpoint_R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10</TotalTime>
  <Words>370</Words>
  <Application>Microsoft Office PowerPoint</Application>
  <PresentationFormat>On-screen Show (4:3)</PresentationFormat>
  <Paragraphs>60</Paragraphs>
  <Slides>10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NOAC_Powerpoint_Red</vt:lpstr>
      <vt:lpstr>Chapter Leadership Experience</vt:lpstr>
      <vt:lpstr>Objectives</vt:lpstr>
      <vt:lpstr>Introduction</vt:lpstr>
      <vt:lpstr>Chapter Structure/Leadership Roles</vt:lpstr>
      <vt:lpstr>Chapter Structure/Leadership Roles (con’t)</vt:lpstr>
      <vt:lpstr>Communications</vt:lpstr>
      <vt:lpstr>Activity</vt:lpstr>
      <vt:lpstr>Running Meetings</vt:lpstr>
      <vt:lpstr>Resources</vt:lpstr>
      <vt:lpstr>For Training Resources and More Information Visit: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Leadership Experience</dc:title>
  <cp:lastModifiedBy>Jake Torpey</cp:lastModifiedBy>
  <cp:revision>4</cp:revision>
  <dcterms:modified xsi:type="dcterms:W3CDTF">2015-07-13T16:06:51Z</dcterms:modified>
</cp:coreProperties>
</file>