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2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156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217986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Shape 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Shape 3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Shape 3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Shape 4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Shape 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Shape 5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Shape 7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640"/>
              </a:spcBef>
              <a:buClr>
                <a:srgbClr val="888888"/>
              </a:buClr>
              <a:buFont typeface="Arial"/>
              <a:buNone/>
              <a:defRPr/>
            </a:lvl1pPr>
            <a:lvl2pPr marL="457200" marR="0" indent="0" algn="ctr" rtl="0">
              <a:spcBef>
                <a:spcPts val="560"/>
              </a:spcBef>
              <a:buClr>
                <a:srgbClr val="888888"/>
              </a:buClr>
              <a:buFont typeface="Arial"/>
              <a:buNone/>
              <a:defRPr/>
            </a:lvl2pPr>
            <a:lvl3pPr marL="914400" marR="0" indent="0" algn="ctr" rtl="0">
              <a:spcBef>
                <a:spcPts val="480"/>
              </a:spcBef>
              <a:buClr>
                <a:srgbClr val="888888"/>
              </a:buClr>
              <a:buFont typeface="Arial"/>
              <a:buNone/>
              <a:defRPr/>
            </a:lvl3pPr>
            <a:lvl4pPr marL="13716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4pPr>
            <a:lvl5pPr marL="18288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5pPr>
            <a:lvl6pPr marL="22860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6pPr>
            <a:lvl7pPr marL="27432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7pPr>
            <a:lvl8pPr marL="32004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8pPr>
            <a:lvl9pPr marL="3657600" marR="0" indent="0" algn="ctr" rtl="0">
              <a:spcBef>
                <a:spcPts val="400"/>
              </a:spcBef>
              <a:buClr>
                <a:srgbClr val="888888"/>
              </a:buClr>
              <a:buFont typeface="Arial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>
            <a:alphaModFix/>
          </a:blip>
          <a:stretch>
            <a:fillRect/>
          </a:stretch>
        </a:blip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spcBef>
                <a:spcPts val="0"/>
              </a:spcBef>
              <a:buClr>
                <a:schemeClr val="dk1"/>
              </a:buClr>
              <a:buFont typeface="Arial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spcBef>
                <a:spcPts val="640"/>
              </a:spcBef>
              <a:buClr>
                <a:schemeClr val="dk1"/>
              </a:buClr>
              <a:buFont typeface="Arial"/>
              <a:buChar char="•"/>
              <a:defRPr/>
            </a:lvl1pPr>
            <a:lvl2pPr marL="742950" marR="0" indent="-107950" algn="l" rtl="0">
              <a:spcBef>
                <a:spcPts val="560"/>
              </a:spcBef>
              <a:buClr>
                <a:schemeClr val="dk1"/>
              </a:buClr>
              <a:buFont typeface="Arial"/>
              <a:buChar char="–"/>
              <a:defRPr/>
            </a:lvl2pPr>
            <a:lvl3pPr marL="1143000" marR="0" indent="-76200" algn="l" rtl="0">
              <a:spcBef>
                <a:spcPts val="480"/>
              </a:spcBef>
              <a:buClr>
                <a:schemeClr val="dk1"/>
              </a:buClr>
              <a:buFont typeface="Arial"/>
              <a:buChar char="•"/>
              <a:defRPr/>
            </a:lvl3pPr>
            <a:lvl4pPr marL="1600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–"/>
              <a:defRPr/>
            </a:lvl4pPr>
            <a:lvl5pPr marL="20574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»"/>
              <a:defRPr/>
            </a:lvl5pPr>
            <a:lvl6pPr marL="25146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6pPr>
            <a:lvl7pPr marL="29718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7pPr>
            <a:lvl8pPr marL="34290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8pPr>
            <a:lvl9pPr marL="3886200" marR="0" indent="-101600" algn="l" rtl="0">
              <a:spcBef>
                <a:spcPts val="400"/>
              </a:spcBef>
              <a:buClr>
                <a:schemeClr val="dk1"/>
              </a:buClr>
              <a:buFont typeface="Arial"/>
              <a:buChar char="•"/>
              <a:defRPr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lld.oa-bsa.org/2012/" TargetMode="External"/><Relationship Id="rId4" Type="http://schemas.openxmlformats.org/officeDocument/2006/relationships/hyperlink" Target="http://www.oa-bsa.org/pages/content/publications%23lldpg" TargetMode="External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://training.oa-bsa.org/noac2015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685800" y="3987130"/>
            <a:ext cx="7772400" cy="77395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lang="en-US" sz="4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NEW and Improved LLDC</a:t>
            </a:r>
          </a:p>
        </p:txBody>
      </p: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685800" y="5087801"/>
            <a:ext cx="7772400" cy="66076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888888"/>
              </a:buClr>
              <a:buSzPct val="25000"/>
              <a:buFont typeface="Arial"/>
              <a:buNone/>
            </a:pPr>
            <a:r>
              <a:rPr lang="en-US" sz="3200" b="0" i="0" u="none" strike="noStrike" cap="none" baseline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t>Lodge Training Program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Learning Objectives</a:t>
            </a:r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355600" algn="l" rtl="0">
              <a:lnSpc>
                <a:spcPct val="2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lang="en-US" sz="200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Understand what the LLDC is</a:t>
            </a:r>
          </a:p>
          <a:p>
            <a:pPr marL="457200" marR="0" lvl="0" indent="-355600" algn="l" rtl="0">
              <a:lnSpc>
                <a:spcPct val="2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lang="en-US" sz="200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Know how the LLDC can improve your lodge</a:t>
            </a:r>
          </a:p>
          <a:p>
            <a:pPr marL="457200" marR="0" lvl="0" indent="-355600" algn="l" rtl="0">
              <a:lnSpc>
                <a:spcPct val="2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lang="en-US" sz="200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Know how the LLDC is run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an LLDC?</a:t>
            </a:r>
          </a:p>
        </p:txBody>
      </p:sp>
      <p:pic>
        <p:nvPicPr>
          <p:cNvPr id="33" name="Shape 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94675" y="2259450"/>
            <a:ext cx="3322324" cy="3322323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Shape 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99057" y="2374400"/>
            <a:ext cx="3076974" cy="30924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Suggestions...</a:t>
            </a:r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0" marR="0" lvl="0" indent="-355600" algn="l" rtl="0">
              <a:lnSpc>
                <a:spcPct val="2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Opportunity for lodge leadership to meet together</a:t>
            </a:r>
          </a:p>
          <a:p>
            <a:pPr marL="457200" marR="0" lvl="0" indent="-355600" algn="l" rtl="0">
              <a:lnSpc>
                <a:spcPct val="2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Chance to deliver general information to lodge members</a:t>
            </a:r>
          </a:p>
          <a:p>
            <a:pPr marL="457200" marR="0" lvl="0" indent="-355600" algn="l" rtl="0">
              <a:lnSpc>
                <a:spcPct val="2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Opportunity to give information to lodge leadership about their roles and responsibilities</a:t>
            </a:r>
          </a:p>
          <a:p>
            <a:pPr marL="457200" marR="0" lvl="0" indent="-355600" algn="l" rtl="0">
              <a:lnSpc>
                <a:spcPct val="2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Occasion to develop leadership skills in all members of the lodge</a:t>
            </a:r>
          </a:p>
          <a:p>
            <a:pPr marL="457200" marR="0" lvl="0" indent="-355600" algn="l" rtl="0">
              <a:lnSpc>
                <a:spcPct val="2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Time to enjoy fun, fellowship, and learning with other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Arrowmen</a:t>
            </a:r>
            <a:endParaRPr lang="en-US" sz="20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Who is Involved?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81000" marR="0" lvl="0" indent="-342900" algn="l" rtl="0">
              <a:lnSpc>
                <a:spcPct val="2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Planning and Supervising</a:t>
            </a:r>
          </a:p>
          <a:p>
            <a:pPr marL="742950" marR="0" lvl="1" indent="-285750" algn="l" rtl="0">
              <a:lnSpc>
                <a:spcPct val="2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Key 3, appointed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arrowman</a:t>
            </a:r>
            <a:endParaRPr lang="en-US" sz="20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81000" marR="0" lvl="0" indent="-342900" algn="l" rtl="0">
              <a:lnSpc>
                <a:spcPct val="20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Training</a:t>
            </a:r>
          </a:p>
          <a:p>
            <a:pPr marL="742950" marR="0" lvl="1" indent="-285750" algn="l" rtl="0">
              <a:lnSpc>
                <a:spcPct val="20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Arrowmen</a:t>
            </a: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with experience in leadership training</a:t>
            </a:r>
          </a:p>
          <a:p>
            <a:pPr marL="381000" marR="0" lvl="0" indent="-342900" algn="l" rtl="0">
              <a:lnSpc>
                <a:spcPct val="20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Participating</a:t>
            </a:r>
          </a:p>
          <a:p>
            <a:pPr marL="742950" marR="0" lvl="1" indent="-285750" algn="l" rtl="0">
              <a:lnSpc>
                <a:spcPct val="200000"/>
              </a:lnSpc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All lodge leadership and interested </a:t>
            </a:r>
            <a:r>
              <a:rPr lang="en-US" sz="2000" b="0" i="0" u="none" strike="noStrike" cap="none" baseline="0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Arrowmen</a:t>
            </a:r>
            <a:endParaRPr lang="en-US" sz="20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What is Taught?</a:t>
            </a:r>
          </a:p>
        </p:txBody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81000" marR="0" lvl="0" indent="-342900" algn="l" rtl="0">
              <a:lnSpc>
                <a:spcPct val="2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Program</a:t>
            </a:r>
          </a:p>
          <a:p>
            <a:pPr marL="381000" marR="0" lvl="0" indent="-342900" algn="l" rtl="0">
              <a:lnSpc>
                <a:spcPct val="2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Leadership and team development</a:t>
            </a:r>
          </a:p>
          <a:p>
            <a:pPr marL="381000" marR="0" lvl="0" indent="-342900" algn="l" rtl="0">
              <a:lnSpc>
                <a:spcPct val="2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Position responsibilities</a:t>
            </a:r>
          </a:p>
          <a:p>
            <a:pPr marL="381000" marR="0" lvl="0" indent="-342900" algn="l" rtl="0">
              <a:lnSpc>
                <a:spcPct val="2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Lodge opportunities</a:t>
            </a:r>
          </a:p>
          <a:p>
            <a:pPr marL="381000" marR="0" lvl="0" indent="-342900" algn="l" rtl="0">
              <a:lnSpc>
                <a:spcPct val="2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...and much more!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How can the LLDC fit your lodge’s needs?</a:t>
            </a:r>
          </a:p>
        </p:txBody>
      </p:sp>
      <p:pic>
        <p:nvPicPr>
          <p:cNvPr id="58" name="Shape 5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0300" y="1886650"/>
            <a:ext cx="3809999" cy="380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Shape 5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57975" y="1886650"/>
            <a:ext cx="3809999" cy="3809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Resources</a:t>
            </a:r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81000" marR="0" lvl="0" indent="-34290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Lodge Leadership Development website: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	</a:t>
            </a:r>
            <a:r>
              <a:rPr lang="en-US" sz="2400" b="0" i="0" u="sng" strike="noStrike" cap="none" baseline="0" dirty="0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3"/>
              </a:rPr>
              <a:t>http://lld.oa-bsa.org/2012/</a:t>
            </a:r>
          </a:p>
          <a:p>
            <a:pPr marL="0" marR="0" lvl="0" indent="0" algn="l" rtl="0">
              <a:lnSpc>
                <a:spcPct val="200000"/>
              </a:lnSpc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2000" b="0" i="0" u="none" strike="noStrike" cap="none" baseline="0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81000" marR="0" lvl="0" indent="-21590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Font typeface="Noto Symbol"/>
              <a:buNone/>
            </a:pPr>
            <a:endParaRPr sz="20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81000" marR="0" lvl="0" indent="-342900" algn="l" rtl="0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▪"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Lodge Leadership Development Planning Guide: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buClr>
                <a:schemeClr val="dk2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	</a:t>
            </a:r>
            <a:r>
              <a:rPr lang="en-US" sz="2400" b="0" i="0" u="sng" strike="noStrike" cap="none" baseline="0" dirty="0" smtClean="0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/>
              </a:rPr>
              <a:t>http</a:t>
            </a:r>
            <a:r>
              <a:rPr lang="en-US" sz="2400" b="0" i="0" u="sng" strike="noStrike" cap="none" baseline="0" dirty="0">
                <a:solidFill>
                  <a:schemeClr val="hlink"/>
                </a:solidFill>
                <a:latin typeface="Times New Roman"/>
                <a:ea typeface="Times New Roman"/>
                <a:cs typeface="Times New Roman"/>
                <a:sym typeface="Times New Roman"/>
                <a:hlinkClick r:id="rId4"/>
              </a:rPr>
              <a:t>://www.oa-bsa.org/pages/content/publications#lldpg</a:t>
            </a:r>
          </a:p>
        </p:txBody>
      </p:sp>
      <p:pic>
        <p:nvPicPr>
          <p:cNvPr id="66" name="Shape 6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0" y="1703576"/>
            <a:ext cx="2952223" cy="2000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Shape 6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80668" y="4765818"/>
            <a:ext cx="4583575" cy="1156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en-US" sz="32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Conclusion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45720" marR="0" lvl="0" indent="-7619" algn="ctr" rtl="0">
              <a:lnSpc>
                <a:spcPct val="200000"/>
              </a:lnSpc>
              <a:spcBef>
                <a:spcPts val="0"/>
              </a:spcBef>
              <a:buClr>
                <a:schemeClr val="accent1"/>
              </a:buClr>
              <a:buFont typeface="Noto Symbol"/>
              <a:buNone/>
            </a:pPr>
            <a:endParaRPr sz="20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" marR="0" lvl="0" indent="-7619" algn="ctr" rtl="0">
              <a:lnSpc>
                <a:spcPct val="200000"/>
              </a:lnSpc>
              <a:spcBef>
                <a:spcPts val="400"/>
              </a:spcBef>
              <a:buClr>
                <a:schemeClr val="accent1"/>
              </a:buClr>
              <a:buFont typeface="Noto Symbol"/>
              <a:buNone/>
            </a:pPr>
            <a:endParaRPr sz="2000" b="0" i="0" u="none" strike="noStrike" cap="none" baseline="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" marR="0" lvl="0" indent="-7619" algn="ctr" rtl="0">
              <a:lnSpc>
                <a:spcPct val="200000"/>
              </a:lnSpc>
              <a:spcBef>
                <a:spcPts val="400"/>
              </a:spcBef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 are given the training and resources to be great leaders, </a:t>
            </a:r>
          </a:p>
          <a:p>
            <a:pPr marL="45720" marR="0" lvl="0" indent="-7619" algn="ctr" rtl="0">
              <a:lnSpc>
                <a:spcPct val="200000"/>
              </a:lnSpc>
              <a:spcBef>
                <a:spcPts val="400"/>
              </a:spcBef>
              <a:buClr>
                <a:schemeClr val="accent1"/>
              </a:buClr>
              <a:buSzPct val="25000"/>
              <a:buFont typeface="Noto Symbol"/>
              <a:buNone/>
            </a:pPr>
            <a:r>
              <a:rPr lang="en-US" sz="2000" b="0" i="0" u="none" strike="noStrike" cap="none" baseline="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 sure to apply them!</a:t>
            </a:r>
          </a:p>
        </p:txBody>
      </p:sp>
      <p:sp>
        <p:nvSpPr>
          <p:cNvPr id="4" name="Shape 97"/>
          <p:cNvSpPr txBox="1"/>
          <p:nvPr/>
        </p:nvSpPr>
        <p:spPr>
          <a:xfrm>
            <a:off x="2076675" y="5185975"/>
            <a:ext cx="4989900" cy="862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400" u="sng" dirty="0">
                <a:solidFill>
                  <a:srgbClr val="0000FF"/>
                </a:solidFill>
                <a:hlinkClick r:id="rId3"/>
              </a:rPr>
              <a:t>http://training.oa-bsa.org/noac2015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OAC_Powerpoint_Red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177</Words>
  <Application>Microsoft Macintosh PowerPoint</Application>
  <PresentationFormat>On-screen Show (4:3)</PresentationFormat>
  <Paragraphs>40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NOAC_Powerpoint_Red</vt:lpstr>
      <vt:lpstr>The NEW and Improved LLDC</vt:lpstr>
      <vt:lpstr>Learning Objectives</vt:lpstr>
      <vt:lpstr>What is an LLDC?</vt:lpstr>
      <vt:lpstr>Suggestions...</vt:lpstr>
      <vt:lpstr>Who is Involved?</vt:lpstr>
      <vt:lpstr>What is Taught?</vt:lpstr>
      <vt:lpstr>How can the LLDC fit your lodge’s needs?</vt:lpstr>
      <vt:lpstr>Resources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NEW and Improved LLDC</dc:title>
  <cp:lastModifiedBy>Dylan Wilder</cp:lastModifiedBy>
  <cp:revision>4</cp:revision>
  <dcterms:modified xsi:type="dcterms:W3CDTF">2015-08-03T03:33:13Z</dcterms:modified>
</cp:coreProperties>
</file>