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61"/>
  </p:handoutMasterIdLst>
  <p:sldIdLst>
    <p:sldId id="256" r:id="rId2"/>
    <p:sldId id="318" r:id="rId3"/>
    <p:sldId id="325" r:id="rId4"/>
    <p:sldId id="334" r:id="rId5"/>
    <p:sldId id="333" r:id="rId6"/>
    <p:sldId id="338" r:id="rId7"/>
    <p:sldId id="339" r:id="rId8"/>
    <p:sldId id="335" r:id="rId9"/>
    <p:sldId id="340" r:id="rId10"/>
    <p:sldId id="341" r:id="rId11"/>
    <p:sldId id="346" r:id="rId12"/>
    <p:sldId id="344" r:id="rId13"/>
    <p:sldId id="343" r:id="rId14"/>
    <p:sldId id="347" r:id="rId15"/>
    <p:sldId id="342" r:id="rId16"/>
    <p:sldId id="350" r:id="rId17"/>
    <p:sldId id="351" r:id="rId18"/>
    <p:sldId id="352" r:id="rId19"/>
    <p:sldId id="353" r:id="rId20"/>
    <p:sldId id="354" r:id="rId21"/>
    <p:sldId id="355" r:id="rId22"/>
    <p:sldId id="356" r:id="rId23"/>
    <p:sldId id="357" r:id="rId24"/>
    <p:sldId id="359" r:id="rId25"/>
    <p:sldId id="369" r:id="rId26"/>
    <p:sldId id="370" r:id="rId27"/>
    <p:sldId id="364" r:id="rId28"/>
    <p:sldId id="365" r:id="rId29"/>
    <p:sldId id="366" r:id="rId30"/>
    <p:sldId id="371" r:id="rId31"/>
    <p:sldId id="375" r:id="rId32"/>
    <p:sldId id="376" r:id="rId33"/>
    <p:sldId id="377" r:id="rId34"/>
    <p:sldId id="382" r:id="rId35"/>
    <p:sldId id="385" r:id="rId36"/>
    <p:sldId id="391" r:id="rId37"/>
    <p:sldId id="392" r:id="rId38"/>
    <p:sldId id="393" r:id="rId39"/>
    <p:sldId id="394" r:id="rId40"/>
    <p:sldId id="395" r:id="rId41"/>
    <p:sldId id="397" r:id="rId42"/>
    <p:sldId id="398" r:id="rId43"/>
    <p:sldId id="399" r:id="rId44"/>
    <p:sldId id="401" r:id="rId45"/>
    <p:sldId id="400" r:id="rId46"/>
    <p:sldId id="402" r:id="rId47"/>
    <p:sldId id="404" r:id="rId48"/>
    <p:sldId id="405" r:id="rId49"/>
    <p:sldId id="406" r:id="rId50"/>
    <p:sldId id="407" r:id="rId51"/>
    <p:sldId id="408" r:id="rId52"/>
    <p:sldId id="409" r:id="rId53"/>
    <p:sldId id="410" r:id="rId54"/>
    <p:sldId id="412" r:id="rId55"/>
    <p:sldId id="413" r:id="rId56"/>
    <p:sldId id="414" r:id="rId57"/>
    <p:sldId id="415" r:id="rId58"/>
    <p:sldId id="303" r:id="rId59"/>
    <p:sldId id="416" r:id="rId6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0066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36"/>
    </p:cViewPr>
  </p:sorterViewPr>
  <p:notesViewPr>
    <p:cSldViewPr>
      <p:cViewPr varScale="1">
        <p:scale>
          <a:sx n="59" d="100"/>
          <a:sy n="59" d="100"/>
        </p:scale>
        <p:origin x="-1170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CCA5E6C0-B1AE-4B9C-BE14-6F76AD24D3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8365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D3734C1-1F2F-4BBF-A761-81CC5FDE50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2" r:id="rId2"/>
    <p:sldLayoutId id="2147483683" r:id="rId3"/>
    <p:sldLayoutId id="2147483684" r:id="rId4"/>
    <p:sldLayoutId id="2147483686" r:id="rId5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Museo Slab 700"/>
          <a:ea typeface="Museo Slab 700"/>
          <a:cs typeface="Museo Slab 70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useo Slab 700"/>
          <a:ea typeface="Museo Slab 700"/>
          <a:cs typeface="Museo Slab 70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useo Slab 700"/>
          <a:ea typeface="Museo Slab 700"/>
          <a:cs typeface="Museo Slab 70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useo Slab 700"/>
          <a:ea typeface="Museo Slab 700"/>
          <a:cs typeface="Museo Slab 70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useo Slab 700"/>
          <a:ea typeface="Museo Slab 700"/>
          <a:cs typeface="Museo Slab 70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useo Slab 700"/>
          <a:ea typeface="Museo Slab 700"/>
          <a:cs typeface="Museo Slab 70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useo Slab 700"/>
          <a:ea typeface="Museo Slab 700"/>
          <a:cs typeface="Museo Slab 70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useo Slab 700"/>
          <a:ea typeface="Museo Slab 700"/>
          <a:cs typeface="Museo Slab 70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useo Slab 700"/>
          <a:ea typeface="Museo Slab 700"/>
          <a:cs typeface="Museo Slab 70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Museo Sans 300"/>
          <a:ea typeface="Museo Sans 300"/>
          <a:cs typeface="Museo Sans 30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Museo Sans 300"/>
          <a:ea typeface="Museo Sans 300"/>
          <a:cs typeface="Museo Sans 30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Museo Sans 300"/>
          <a:ea typeface="Museo Sans 300"/>
          <a:cs typeface="Museo Sans 30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Museo Sans 300"/>
          <a:ea typeface="Museo Sans 300"/>
          <a:cs typeface="Museo Sans 30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Museo Sans 300"/>
          <a:ea typeface="Museo Sans 300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ublic%20Defender\Downloads\car%20horn.mp3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ublic%20Defender\Downloads\car%20horn.mp3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ublic%20Defender\Downloads\car%20horn.mp3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ublic%20Defender\Downloads\car%20horn.mp3" TargetMode="Externa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ublic%20Defender\Downloads\car%20horn.mp3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ublic%20Defender\Downloads\car%20horn.mp3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ublic%20Defender\Downloads\car%20horn.mp3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://history.oa-bsa.org/node/3498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ublic%20Defender\Downloads\car%20horn.mp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ublic%20Defender\Downloads\car%20horn.mp3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Public%20Defender\Downloads\car%20horn.mp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4038600"/>
            <a:ext cx="9144000" cy="1470025"/>
          </a:xfrm>
        </p:spPr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rgbClr val="000066"/>
                </a:solidFill>
                <a:latin typeface="Arial Rounded MT Bold" pitchFamily="34" charset="0"/>
              </a:rPr>
              <a:t>-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b="1" dirty="0" smtClean="0">
                <a:solidFill>
                  <a:schemeClr val="tx1"/>
                </a:solidFill>
                <a:latin typeface="Arial Rounded MT Bold" pitchFamily="34" charset="0"/>
                <a:ea typeface="+mn-ea"/>
              </a:rPr>
              <a:t>ARROWMAN 101: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b="1" dirty="0" smtClean="0">
                <a:solidFill>
                  <a:schemeClr val="tx1"/>
                </a:solidFill>
                <a:latin typeface="Arial Rounded MT Bold" pitchFamily="34" charset="0"/>
                <a:ea typeface="+mn-ea"/>
              </a:rPr>
              <a:t>Looking in the Rearview Mirror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1917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Co-Founder Carroll A. </a:t>
            </a:r>
            <a:r>
              <a:rPr lang="en-US" dirty="0" err="1" smtClean="0"/>
              <a:t>Edson</a:t>
            </a:r>
            <a:r>
              <a:rPr lang="en-US" dirty="0" smtClean="0"/>
              <a:t> became our second Vigil Honor member.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00B050"/>
                </a:solidFill>
                <a:latin typeface="Arial Rounded MT Bold" pitchFamily="34" charset="0"/>
              </a:rPr>
              <a:t>Mile Marker #5</a:t>
            </a:r>
            <a:endParaRPr lang="en-US" altLang="en-US" u="sng" dirty="0" smtClean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905000"/>
            <a:ext cx="7696200" cy="4068763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00B050"/>
                </a:solidFill>
              </a:rPr>
              <a:t>What was </a:t>
            </a:r>
            <a:r>
              <a:rPr lang="en-US" altLang="en-US" dirty="0" err="1" smtClean="0">
                <a:solidFill>
                  <a:srgbClr val="00B050"/>
                </a:solidFill>
              </a:rPr>
              <a:t>Edson’s</a:t>
            </a:r>
            <a:r>
              <a:rPr lang="en-US" altLang="en-US" dirty="0" smtClean="0">
                <a:solidFill>
                  <a:srgbClr val="00B050"/>
                </a:solidFill>
              </a:rPr>
              <a:t> Vigil Name?</a:t>
            </a:r>
          </a:p>
          <a:p>
            <a:pPr eaLnBrk="1" hangingPunct="1">
              <a:buFontTx/>
              <a:buNone/>
            </a:pPr>
            <a:endParaRPr lang="en-US" altLang="en-US" sz="2400" dirty="0" smtClean="0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059478" y="2743200"/>
            <a:ext cx="3810000" cy="3160983"/>
            <a:chOff x="4445" y="1313"/>
            <a:chExt cx="956" cy="806"/>
          </a:xfrm>
        </p:grpSpPr>
        <p:sp>
          <p:nvSpPr>
            <p:cNvPr id="8201" name="AutoShape 10"/>
            <p:cNvSpPr>
              <a:spLocks noChangeArrowheads="1"/>
            </p:cNvSpPr>
            <p:nvPr/>
          </p:nvSpPr>
          <p:spPr bwMode="auto">
            <a:xfrm rot="2961532">
              <a:off x="4520" y="1238"/>
              <a:ext cx="806" cy="956"/>
            </a:xfrm>
            <a:prstGeom prst="irregularSeal2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en-US">
                <a:ea typeface="Museo Sans 300"/>
                <a:cs typeface="Museo Sans 300"/>
              </a:endParaRPr>
            </a:p>
          </p:txBody>
        </p:sp>
        <p:sp>
          <p:nvSpPr>
            <p:cNvPr id="8202" name="Text Box 7"/>
            <p:cNvSpPr txBox="1">
              <a:spLocks noChangeArrowheads="1"/>
            </p:cNvSpPr>
            <p:nvPr/>
          </p:nvSpPr>
          <p:spPr bwMode="auto">
            <a:xfrm>
              <a:off x="4480" y="1546"/>
              <a:ext cx="899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dirty="0" err="1" smtClean="0">
                  <a:solidFill>
                    <a:srgbClr val="800000"/>
                  </a:solidFill>
                  <a:ea typeface="Museo Sans 300"/>
                  <a:cs typeface="Museo Sans 300"/>
                </a:rPr>
                <a:t>Achewon</a:t>
              </a:r>
              <a:endParaRPr lang="en-US" altLang="en-US" sz="3200" dirty="0" smtClean="0">
                <a:solidFill>
                  <a:srgbClr val="800000"/>
                </a:solidFill>
                <a:ea typeface="Museo Sans 300"/>
                <a:cs typeface="Museo Sans 300"/>
              </a:endParaRPr>
            </a:p>
            <a:p>
              <a:pPr algn="ctr">
                <a:spcBef>
                  <a:spcPct val="50000"/>
                </a:spcBef>
              </a:pPr>
              <a:r>
                <a:rPr lang="en-US" altLang="en-US" sz="3200" dirty="0" smtClean="0">
                  <a:solidFill>
                    <a:srgbClr val="800000"/>
                  </a:solidFill>
                  <a:ea typeface="Museo Sans 300"/>
                  <a:cs typeface="Museo Sans 300"/>
                </a:rPr>
                <a:t>“The Strong”</a:t>
              </a:r>
              <a:endParaRPr lang="en-US" altLang="en-US" sz="3200" dirty="0">
                <a:solidFill>
                  <a:srgbClr val="800000"/>
                </a:solidFill>
                <a:ea typeface="Museo Sans 300"/>
                <a:cs typeface="Museo Sans 300"/>
              </a:endParaRPr>
            </a:p>
          </p:txBody>
        </p:sp>
      </p:grpSp>
      <p:pic>
        <p:nvPicPr>
          <p:cNvPr id="16" name="car hor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267200" y="1447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2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614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dirty="0" smtClean="0">
                <a:solidFill>
                  <a:srgbClr val="003399"/>
                </a:solidFill>
              </a:rPr>
              <a:t/>
            </a:r>
            <a:br>
              <a:rPr lang="en-US" sz="6600" dirty="0" smtClean="0">
                <a:solidFill>
                  <a:srgbClr val="003399"/>
                </a:solidFill>
              </a:rPr>
            </a:br>
            <a:r>
              <a:rPr lang="en-US" sz="6600" dirty="0" smtClean="0">
                <a:solidFill>
                  <a:srgbClr val="003399"/>
                </a:solidFill>
              </a:rPr>
              <a:t/>
            </a:r>
            <a:br>
              <a:rPr lang="en-US" sz="6600" dirty="0" smtClean="0">
                <a:solidFill>
                  <a:srgbClr val="003399"/>
                </a:solidFill>
              </a:rPr>
            </a:br>
            <a:r>
              <a:rPr lang="en-US" sz="6600" dirty="0" smtClean="0">
                <a:solidFill>
                  <a:srgbClr val="003399"/>
                </a:solidFill>
              </a:rPr>
              <a:t/>
            </a:r>
            <a:br>
              <a:rPr lang="en-US" sz="6600" dirty="0" smtClean="0">
                <a:solidFill>
                  <a:srgbClr val="003399"/>
                </a:solidFill>
              </a:rPr>
            </a:br>
            <a:r>
              <a:rPr lang="en-US" sz="6600" dirty="0" smtClean="0">
                <a:solidFill>
                  <a:srgbClr val="003399"/>
                </a:solidFill>
              </a:rPr>
              <a:t/>
            </a:r>
            <a:br>
              <a:rPr lang="en-US" sz="6600" dirty="0" smtClean="0">
                <a:solidFill>
                  <a:srgbClr val="003399"/>
                </a:solidFill>
              </a:rPr>
            </a:br>
            <a:r>
              <a:rPr lang="en-US" sz="6600" dirty="0" smtClean="0">
                <a:solidFill>
                  <a:srgbClr val="003399"/>
                </a:solidFill>
              </a:rPr>
              <a:t>THE TRIP BEGINS</a:t>
            </a:r>
            <a:endParaRPr lang="en-US" sz="6600" dirty="0">
              <a:solidFill>
                <a:srgbClr val="0033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>
              <a:solidFill>
                <a:srgbClr val="003399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1919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documented expansion of the Order with Trenton Lodge (later known as </a:t>
            </a:r>
            <a:r>
              <a:rPr lang="en-US" dirty="0" err="1" smtClean="0"/>
              <a:t>Sanhican</a:t>
            </a:r>
            <a:r>
              <a:rPr lang="en-US" dirty="0" smtClean="0"/>
              <a:t> Lodge).</a:t>
            </a:r>
          </a:p>
          <a:p>
            <a:r>
              <a:rPr lang="en-US" dirty="0" smtClean="0"/>
              <a:t>First youth Vigil Honor member – Howard </a:t>
            </a:r>
            <a:r>
              <a:rPr lang="en-US" dirty="0" err="1" smtClean="0"/>
              <a:t>Seideman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book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1828800"/>
            <a:ext cx="32702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1921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The Grand Lodge is formed and the first Grand Lodge Meeting is held.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8 of 11 known lodges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en-US" dirty="0" smtClean="0"/>
              <a:t>	were represented.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Elected Goodman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en-US" dirty="0" smtClean="0"/>
              <a:t>	as </a:t>
            </a:r>
            <a:r>
              <a:rPr lang="en-US" altLang="en-US" b="1" i="1" dirty="0" smtClean="0"/>
              <a:t>Grand Chieftain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30762"/>
          </a:xfrm>
        </p:spPr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003399"/>
                </a:solidFill>
              </a:rPr>
              <a:t>ROAD HAZARD AHEAD</a:t>
            </a:r>
            <a:endParaRPr lang="en-US" sz="6000" dirty="0">
              <a:solidFill>
                <a:srgbClr val="0033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1922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Camp Societies come under scrutiny.  The OA is in serious danger of ending before it is even barely started.</a:t>
            </a:r>
            <a:endParaRPr lang="en-US" dirty="0"/>
          </a:p>
        </p:txBody>
      </p:sp>
      <p:pic>
        <p:nvPicPr>
          <p:cNvPr id="4" name="Picture 8" descr="boo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3352801"/>
            <a:ext cx="3581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00B050"/>
                </a:solidFill>
                <a:latin typeface="Arial Rounded MT Bold" pitchFamily="34" charset="0"/>
              </a:rPr>
              <a:t>Mile Marker #6</a:t>
            </a:r>
            <a:endParaRPr lang="en-US" altLang="en-US" u="sng" dirty="0" smtClean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905000"/>
            <a:ext cx="7696200" cy="4068763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00B050"/>
                </a:solidFill>
              </a:rPr>
              <a:t>What are some other early camp societies – some of which would later become part of the OA?</a:t>
            </a:r>
          </a:p>
          <a:p>
            <a:pPr eaLnBrk="1" hangingPunct="1">
              <a:buFontTx/>
              <a:buNone/>
            </a:pPr>
            <a:endParaRPr lang="en-US" altLang="en-US" sz="2400" dirty="0" smtClean="0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133600" y="3733800"/>
            <a:ext cx="4267200" cy="2170383"/>
            <a:chOff x="4445" y="1313"/>
            <a:chExt cx="956" cy="806"/>
          </a:xfrm>
        </p:grpSpPr>
        <p:sp>
          <p:nvSpPr>
            <p:cNvPr id="8201" name="AutoShape 10"/>
            <p:cNvSpPr>
              <a:spLocks noChangeArrowheads="1"/>
            </p:cNvSpPr>
            <p:nvPr/>
          </p:nvSpPr>
          <p:spPr bwMode="auto">
            <a:xfrm rot="2961532">
              <a:off x="4520" y="1238"/>
              <a:ext cx="806" cy="956"/>
            </a:xfrm>
            <a:prstGeom prst="irregularSeal2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en-US">
                <a:ea typeface="Museo Sans 300"/>
                <a:cs typeface="Museo Sans 300"/>
              </a:endParaRPr>
            </a:p>
          </p:txBody>
        </p:sp>
        <p:sp>
          <p:nvSpPr>
            <p:cNvPr id="8202" name="Text Box 7"/>
            <p:cNvSpPr txBox="1">
              <a:spLocks noChangeArrowheads="1"/>
            </p:cNvSpPr>
            <p:nvPr/>
          </p:nvSpPr>
          <p:spPr bwMode="auto">
            <a:xfrm>
              <a:off x="4480" y="1341"/>
              <a:ext cx="899" cy="7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dirty="0" smtClean="0">
                  <a:solidFill>
                    <a:srgbClr val="800000"/>
                  </a:solidFill>
                  <a:ea typeface="Museo Sans 300"/>
                  <a:cs typeface="Museo Sans 300"/>
                </a:rPr>
                <a:t>Ku-Ni-Eh</a:t>
              </a:r>
            </a:p>
            <a:p>
              <a:pPr algn="ctr">
                <a:spcBef>
                  <a:spcPct val="50000"/>
                </a:spcBef>
              </a:pPr>
              <a:r>
                <a:rPr lang="en-US" altLang="en-US" sz="3200" dirty="0" smtClean="0">
                  <a:solidFill>
                    <a:srgbClr val="800000"/>
                  </a:solidFill>
                  <a:ea typeface="Museo Sans 300"/>
                  <a:cs typeface="Museo Sans 300"/>
                </a:rPr>
                <a:t>Gimogash </a:t>
              </a:r>
            </a:p>
            <a:p>
              <a:pPr algn="ctr">
                <a:spcBef>
                  <a:spcPct val="50000"/>
                </a:spcBef>
              </a:pPr>
              <a:r>
                <a:rPr lang="en-US" altLang="en-US" sz="3200" dirty="0" err="1" smtClean="0">
                  <a:solidFill>
                    <a:srgbClr val="800000"/>
                  </a:solidFill>
                  <a:ea typeface="Museo Sans 300"/>
                  <a:cs typeface="Museo Sans 300"/>
                </a:rPr>
                <a:t>Firecrafters</a:t>
              </a:r>
              <a:endParaRPr lang="en-US" altLang="en-US" sz="3200" dirty="0">
                <a:solidFill>
                  <a:srgbClr val="800000"/>
                </a:solidFill>
                <a:ea typeface="Museo Sans 300"/>
                <a:cs typeface="Museo Sans 300"/>
              </a:endParaRPr>
            </a:p>
          </p:txBody>
        </p:sp>
      </p:grpSp>
      <p:pic>
        <p:nvPicPr>
          <p:cNvPr id="16" name="car hor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267200" y="1447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2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614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1924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Wimachtendienk</a:t>
            </a:r>
            <a:r>
              <a:rPr lang="en-US" dirty="0" smtClean="0"/>
              <a:t> W.W. becomes officially known as the “Order of the Arrow”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1926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first Order of the Arrow patches are officially approved.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9144000" cy="4602162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000066"/>
                </a:solidFill>
                <a:latin typeface="Arial Rounded MT Bold" pitchFamily="34" charset="0"/>
              </a:rPr>
              <a:t>Why Do We Have a Rearview Mirror?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None/>
            </a:pP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1928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first Region Meetings were held.  These were the predecessors to today’s Section Conclaves.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1931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Goodman appointed to the national office staff as Director of Program.  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1932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OA becomes an “Official Experiment”.</a:t>
            </a:r>
          </a:p>
          <a:p>
            <a:r>
              <a:rPr lang="en-US" dirty="0" smtClean="0"/>
              <a:t>Rapid expansion with many other camp societies being absorbed. 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1933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August 23, 1933, President Franklin Roosevelt became the first and only President of the United States to be inducted into the Order of the Arrow. 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00B050"/>
                </a:solidFill>
                <a:latin typeface="Arial Rounded MT Bold" pitchFamily="34" charset="0"/>
              </a:rPr>
              <a:t>Mile Marker #7</a:t>
            </a:r>
            <a:endParaRPr lang="en-US" altLang="en-US" u="sng" dirty="0" smtClean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905000"/>
            <a:ext cx="7696200" cy="4068763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00B050"/>
                </a:solidFill>
              </a:rPr>
              <a:t>Who was the only President to be an Eagle Scout?</a:t>
            </a:r>
          </a:p>
          <a:p>
            <a:pPr eaLnBrk="1" hangingPunct="1">
              <a:buFontTx/>
              <a:buNone/>
            </a:pPr>
            <a:endParaRPr lang="en-US" altLang="en-US" sz="2400" dirty="0" smtClean="0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133600" y="3733800"/>
            <a:ext cx="4267200" cy="2170383"/>
            <a:chOff x="4445" y="1313"/>
            <a:chExt cx="956" cy="806"/>
          </a:xfrm>
        </p:grpSpPr>
        <p:sp>
          <p:nvSpPr>
            <p:cNvPr id="8201" name="AutoShape 10"/>
            <p:cNvSpPr>
              <a:spLocks noChangeArrowheads="1"/>
            </p:cNvSpPr>
            <p:nvPr/>
          </p:nvSpPr>
          <p:spPr bwMode="auto">
            <a:xfrm rot="2961532">
              <a:off x="4520" y="1238"/>
              <a:ext cx="806" cy="956"/>
            </a:xfrm>
            <a:prstGeom prst="irregularSeal2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en-US">
                <a:ea typeface="Museo Sans 300"/>
                <a:cs typeface="Museo Sans 300"/>
              </a:endParaRPr>
            </a:p>
          </p:txBody>
        </p:sp>
        <p:sp>
          <p:nvSpPr>
            <p:cNvPr id="8202" name="Text Box 7"/>
            <p:cNvSpPr txBox="1">
              <a:spLocks noChangeArrowheads="1"/>
            </p:cNvSpPr>
            <p:nvPr/>
          </p:nvSpPr>
          <p:spPr bwMode="auto">
            <a:xfrm>
              <a:off x="4480" y="1341"/>
              <a:ext cx="899" cy="4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en-US" altLang="en-US" sz="3200" dirty="0" smtClean="0">
                <a:solidFill>
                  <a:srgbClr val="800000"/>
                </a:solidFill>
                <a:ea typeface="Museo Sans 300"/>
                <a:cs typeface="Museo Sans 300"/>
              </a:endParaRPr>
            </a:p>
            <a:p>
              <a:pPr algn="ctr">
                <a:spcBef>
                  <a:spcPct val="50000"/>
                </a:spcBef>
              </a:pPr>
              <a:r>
                <a:rPr lang="en-US" altLang="en-US" sz="3200" dirty="0" smtClean="0">
                  <a:solidFill>
                    <a:srgbClr val="800000"/>
                  </a:solidFill>
                  <a:ea typeface="Museo Sans 300"/>
                  <a:cs typeface="Museo Sans 300"/>
                </a:rPr>
                <a:t>Gerald Ford</a:t>
              </a:r>
              <a:endParaRPr lang="en-US" altLang="en-US" sz="3200" dirty="0">
                <a:solidFill>
                  <a:srgbClr val="800000"/>
                </a:solidFill>
                <a:ea typeface="Museo Sans 300"/>
                <a:cs typeface="Museo Sans 300"/>
              </a:endParaRPr>
            </a:p>
          </p:txBody>
        </p:sp>
      </p:grpSp>
      <p:pic>
        <p:nvPicPr>
          <p:cNvPr id="16" name="car hor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267200" y="1447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2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614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1934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Masonic terminology is phased out in our rituals and documentation.  </a:t>
            </a:r>
            <a:endParaRPr lang="en-US" dirty="0"/>
          </a:p>
        </p:txBody>
      </p:sp>
      <p:pic>
        <p:nvPicPr>
          <p:cNvPr id="4" name="Picture 8" descr="1938 Progra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895600"/>
            <a:ext cx="20986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1927 Progra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2438400"/>
            <a:ext cx="2205037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1940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OA celebrated its 25</a:t>
            </a:r>
            <a:r>
              <a:rPr lang="en-US" baseline="30000" dirty="0" smtClean="0"/>
              <a:t>th</a:t>
            </a:r>
            <a:r>
              <a:rPr lang="en-US" dirty="0" smtClean="0"/>
              <a:t> Anniversary</a:t>
            </a:r>
          </a:p>
          <a:p>
            <a:r>
              <a:rPr lang="en-US" dirty="0" smtClean="0"/>
              <a:t>The DSA is established </a:t>
            </a:r>
            <a:endParaRPr lang="en-US" dirty="0"/>
          </a:p>
        </p:txBody>
      </p:sp>
      <p:pic>
        <p:nvPicPr>
          <p:cNvPr id="4" name="Picture 10" descr="1946 Natl OA mtg pat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2819400"/>
            <a:ext cx="3352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87962"/>
          </a:xfrm>
        </p:spPr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003399"/>
                </a:solidFill>
              </a:rPr>
              <a:t>SETTING CRUISE CONTROL</a:t>
            </a:r>
            <a:endParaRPr lang="en-US" sz="6000" dirty="0">
              <a:solidFill>
                <a:srgbClr val="0033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76600"/>
            <a:ext cx="8229600" cy="2849563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1948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Order of the Arrow officially became a part of and fully integrated into the Boy Scouts of America. </a:t>
            </a:r>
          </a:p>
          <a:p>
            <a:r>
              <a:rPr lang="en-US" dirty="0" smtClean="0"/>
              <a:t>First OA handbook was published. </a:t>
            </a:r>
          </a:p>
          <a:p>
            <a:r>
              <a:rPr lang="en-US" dirty="0" smtClean="0"/>
              <a:t>The 1948 annual National Meeting is now considered the first NOAC.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0" descr="1948 Natl OA Mtg patch staf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981200"/>
            <a:ext cx="3406180" cy="2895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828800"/>
            <a:ext cx="272732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ar hor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1524000"/>
            <a:ext cx="3505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rgbClr val="FF0000"/>
                </a:solidFill>
              </a:rPr>
              <a:t>OA MILE MARKER GAME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4800" dirty="0" smtClean="0"/>
              <a:t>When you hear the car </a:t>
            </a:r>
          </a:p>
          <a:p>
            <a:pPr>
              <a:buNone/>
            </a:pPr>
            <a:r>
              <a:rPr lang="en-US" sz="4800" dirty="0" smtClean="0"/>
              <a:t>horn, write down your </a:t>
            </a:r>
          </a:p>
          <a:p>
            <a:pPr>
              <a:buNone/>
            </a:pPr>
            <a:r>
              <a:rPr lang="en-US" sz="4800" dirty="0" smtClean="0"/>
              <a:t>answer to the question </a:t>
            </a:r>
          </a:p>
          <a:p>
            <a:pPr>
              <a:buNone/>
            </a:pPr>
            <a:r>
              <a:rPr lang="en-US" sz="4800" dirty="0" smtClean="0"/>
              <a:t>that is posed.  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00B050"/>
                </a:solidFill>
                <a:latin typeface="Arial Rounded MT Bold" pitchFamily="34" charset="0"/>
              </a:rPr>
              <a:t>Mile Marker #8</a:t>
            </a:r>
            <a:endParaRPr lang="en-US" altLang="en-US" u="sng" dirty="0" smtClean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905000"/>
            <a:ext cx="7696200" cy="4068763"/>
          </a:xfrm>
        </p:spPr>
        <p:txBody>
          <a:bodyPr/>
          <a:lstStyle/>
          <a:p>
            <a:pPr eaLnBrk="1" hangingPunct="1">
              <a:buNone/>
            </a:pPr>
            <a:r>
              <a:rPr lang="en-US" altLang="en-US" dirty="0" smtClean="0">
                <a:solidFill>
                  <a:srgbClr val="00B050"/>
                </a:solidFill>
              </a:rPr>
              <a:t>What site has hosted the most NOAC’s?</a:t>
            </a:r>
            <a:endParaRPr lang="en-US" altLang="en-US" sz="2400" dirty="0" smtClean="0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289820" y="2312012"/>
            <a:ext cx="4177927" cy="3347129"/>
            <a:chOff x="4480" y="785"/>
            <a:chExt cx="936" cy="1243"/>
          </a:xfrm>
        </p:grpSpPr>
        <p:sp>
          <p:nvSpPr>
            <p:cNvPr id="8201" name="AutoShape 10"/>
            <p:cNvSpPr>
              <a:spLocks noChangeArrowheads="1"/>
            </p:cNvSpPr>
            <p:nvPr/>
          </p:nvSpPr>
          <p:spPr bwMode="auto">
            <a:xfrm rot="2961532">
              <a:off x="4331" y="944"/>
              <a:ext cx="1243" cy="926"/>
            </a:xfrm>
            <a:prstGeom prst="irregularSeal2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en-US">
                <a:ea typeface="Museo Sans 300"/>
                <a:cs typeface="Museo Sans 300"/>
              </a:endParaRPr>
            </a:p>
          </p:txBody>
        </p:sp>
        <p:sp>
          <p:nvSpPr>
            <p:cNvPr id="8202" name="Text Box 7"/>
            <p:cNvSpPr txBox="1">
              <a:spLocks noChangeArrowheads="1"/>
            </p:cNvSpPr>
            <p:nvPr/>
          </p:nvSpPr>
          <p:spPr bwMode="auto">
            <a:xfrm>
              <a:off x="4480" y="917"/>
              <a:ext cx="899" cy="7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en-US" altLang="en-US" sz="3200" dirty="0" smtClean="0">
                <a:solidFill>
                  <a:srgbClr val="800000"/>
                </a:solidFill>
                <a:ea typeface="Museo Sans 300"/>
                <a:cs typeface="Museo Sans 300"/>
              </a:endParaRPr>
            </a:p>
            <a:p>
              <a:pPr algn="ctr">
                <a:spcBef>
                  <a:spcPct val="50000"/>
                </a:spcBef>
              </a:pPr>
              <a:r>
                <a:rPr lang="en-US" altLang="en-US" sz="3200" dirty="0" smtClean="0">
                  <a:solidFill>
                    <a:srgbClr val="800000"/>
                  </a:solidFill>
                  <a:ea typeface="Museo Sans 300"/>
                  <a:cs typeface="Museo Sans 300"/>
                </a:rPr>
                <a:t>Indiana University</a:t>
              </a:r>
            </a:p>
            <a:p>
              <a:pPr algn="ctr">
                <a:spcBef>
                  <a:spcPct val="50000"/>
                </a:spcBef>
              </a:pPr>
              <a:endParaRPr lang="en-US" altLang="en-US" sz="3200" dirty="0">
                <a:solidFill>
                  <a:srgbClr val="800000"/>
                </a:solidFill>
                <a:ea typeface="Museo Sans 300"/>
                <a:cs typeface="Museo Sans 300"/>
              </a:endParaRPr>
            </a:p>
          </p:txBody>
        </p:sp>
      </p:grpSp>
      <p:pic>
        <p:nvPicPr>
          <p:cNvPr id="16" name="car hor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267200" y="1447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2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6147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1950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35</a:t>
            </a:r>
            <a:r>
              <a:rPr lang="en-US" baseline="30000" dirty="0" smtClean="0"/>
              <a:t>th</a:t>
            </a:r>
            <a:r>
              <a:rPr lang="en-US" dirty="0" smtClean="0"/>
              <a:t> Anniversary</a:t>
            </a:r>
          </a:p>
          <a:p>
            <a:r>
              <a:rPr lang="en-US" dirty="0" smtClean="0"/>
              <a:t>First Youth planned and run NOAC</a:t>
            </a:r>
          </a:p>
          <a:p>
            <a:r>
              <a:rPr lang="en-US" dirty="0" smtClean="0"/>
              <a:t>First OA Service Corps at National Jamboree</a:t>
            </a:r>
            <a:endParaRPr lang="en-US" dirty="0"/>
          </a:p>
        </p:txBody>
      </p:sp>
      <p:pic>
        <p:nvPicPr>
          <p:cNvPr id="5" name="Picture 12" descr="1950 Natl OA mtg pat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3733800"/>
            <a:ext cx="3105150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 descr="1950 Conf Pap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3962400"/>
            <a:ext cx="335280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1954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Flap shaped patches were officially approved by the National OA Committee 35</a:t>
            </a:r>
            <a:r>
              <a:rPr lang="en-US" baseline="30000" dirty="0" smtClean="0"/>
              <a:t>th</a:t>
            </a:r>
            <a:r>
              <a:rPr lang="en-US" dirty="0" smtClean="0"/>
              <a:t> Anniversary</a:t>
            </a:r>
            <a:endParaRPr lang="en-US" dirty="0"/>
          </a:p>
        </p:txBody>
      </p:sp>
      <p:pic>
        <p:nvPicPr>
          <p:cNvPr id="7" name="Picture 6" descr="pi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7400" y="3200400"/>
            <a:ext cx="5257800" cy="198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1965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Order of the Arrow observed its 50th anniversary during 1965.  A special 50</a:t>
            </a:r>
            <a:r>
              <a:rPr lang="en-US" baseline="30000" dirty="0" smtClean="0"/>
              <a:t>th</a:t>
            </a:r>
            <a:r>
              <a:rPr lang="en-US" dirty="0" smtClean="0"/>
              <a:t> Anniversary award was created that could  be earned by youth members of the Order. </a:t>
            </a:r>
            <a:endParaRPr lang="en-US" dirty="0"/>
          </a:p>
        </p:txBody>
      </p:sp>
      <p:pic>
        <p:nvPicPr>
          <p:cNvPr id="5" name="Picture 7" descr="50th anni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3886200"/>
            <a:ext cx="1981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00B050"/>
                </a:solidFill>
                <a:latin typeface="Arial Rounded MT Bold" pitchFamily="34" charset="0"/>
              </a:rPr>
              <a:t>Mile Marker #9</a:t>
            </a:r>
            <a:endParaRPr lang="en-US" altLang="en-US" u="sng" dirty="0" smtClean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752600"/>
            <a:ext cx="7696200" cy="4221163"/>
          </a:xfrm>
        </p:spPr>
        <p:txBody>
          <a:bodyPr/>
          <a:lstStyle/>
          <a:p>
            <a:pPr eaLnBrk="1" hangingPunct="1">
              <a:buNone/>
            </a:pPr>
            <a:r>
              <a:rPr lang="en-US" altLang="en-US" dirty="0" smtClean="0">
                <a:solidFill>
                  <a:srgbClr val="00B050"/>
                </a:solidFill>
              </a:rPr>
              <a:t>Besides the 50</a:t>
            </a:r>
            <a:r>
              <a:rPr lang="en-US" altLang="en-US" baseline="30000" dirty="0" smtClean="0">
                <a:solidFill>
                  <a:srgbClr val="00B050"/>
                </a:solidFill>
              </a:rPr>
              <a:t>th</a:t>
            </a:r>
            <a:r>
              <a:rPr lang="en-US" altLang="en-US" dirty="0" smtClean="0">
                <a:solidFill>
                  <a:srgbClr val="00B050"/>
                </a:solidFill>
              </a:rPr>
              <a:t> Anniversary Award, what are the only other two patches that may be worn on the sash?</a:t>
            </a:r>
            <a:endParaRPr lang="en-US" altLang="en-US" sz="2400" dirty="0" smtClean="0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209800" y="3505200"/>
            <a:ext cx="4733653" cy="2457899"/>
            <a:chOff x="4460" y="1083"/>
            <a:chExt cx="1055" cy="1916"/>
          </a:xfrm>
        </p:grpSpPr>
        <p:sp>
          <p:nvSpPr>
            <p:cNvPr id="8201" name="AutoShape 10"/>
            <p:cNvSpPr>
              <a:spLocks noChangeArrowheads="1"/>
            </p:cNvSpPr>
            <p:nvPr/>
          </p:nvSpPr>
          <p:spPr bwMode="auto">
            <a:xfrm rot="2961532">
              <a:off x="4097" y="1446"/>
              <a:ext cx="1782" cy="1055"/>
            </a:xfrm>
            <a:prstGeom prst="irregularSeal2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en-US">
                <a:ea typeface="Museo Sans 300"/>
                <a:cs typeface="Museo Sans 300"/>
              </a:endParaRPr>
            </a:p>
          </p:txBody>
        </p:sp>
        <p:sp>
          <p:nvSpPr>
            <p:cNvPr id="8202" name="Text Box 7"/>
            <p:cNvSpPr txBox="1">
              <a:spLocks noChangeArrowheads="1"/>
            </p:cNvSpPr>
            <p:nvPr/>
          </p:nvSpPr>
          <p:spPr bwMode="auto">
            <a:xfrm>
              <a:off x="4480" y="1200"/>
              <a:ext cx="899" cy="1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dirty="0" smtClean="0">
                  <a:solidFill>
                    <a:srgbClr val="800000"/>
                  </a:solidFill>
                  <a:ea typeface="Museo Sans 300"/>
                  <a:cs typeface="Museo Sans 300"/>
                </a:rPr>
                <a:t>60</a:t>
              </a:r>
              <a:r>
                <a:rPr lang="en-US" altLang="en-US" sz="3200" baseline="30000" dirty="0" smtClean="0">
                  <a:solidFill>
                    <a:srgbClr val="800000"/>
                  </a:solidFill>
                  <a:ea typeface="Museo Sans 300"/>
                  <a:cs typeface="Museo Sans 300"/>
                </a:rPr>
                <a:t>th</a:t>
              </a:r>
              <a:r>
                <a:rPr lang="en-US" altLang="en-US" sz="3200" dirty="0" smtClean="0">
                  <a:solidFill>
                    <a:srgbClr val="800000"/>
                  </a:solidFill>
                  <a:ea typeface="Museo Sans 300"/>
                  <a:cs typeface="Museo Sans 300"/>
                </a:rPr>
                <a:t> and 100</a:t>
              </a:r>
              <a:r>
                <a:rPr lang="en-US" altLang="en-US" sz="3200" baseline="30000" dirty="0" smtClean="0">
                  <a:solidFill>
                    <a:srgbClr val="800000"/>
                  </a:solidFill>
                  <a:ea typeface="Museo Sans 300"/>
                  <a:cs typeface="Museo Sans 300"/>
                </a:rPr>
                <a:t>th</a:t>
              </a:r>
              <a:r>
                <a:rPr lang="en-US" altLang="en-US" sz="3200" dirty="0" smtClean="0">
                  <a:solidFill>
                    <a:srgbClr val="800000"/>
                  </a:solidFill>
                  <a:ea typeface="Museo Sans 300"/>
                  <a:cs typeface="Museo Sans 300"/>
                </a:rPr>
                <a:t> Anniversary Awards</a:t>
              </a:r>
            </a:p>
            <a:p>
              <a:pPr algn="ctr">
                <a:spcBef>
                  <a:spcPct val="50000"/>
                </a:spcBef>
              </a:pPr>
              <a:endParaRPr lang="en-US" altLang="en-US" sz="3200" dirty="0">
                <a:solidFill>
                  <a:srgbClr val="800000"/>
                </a:solidFill>
                <a:ea typeface="Museo Sans 300"/>
                <a:cs typeface="Museo Sans 300"/>
              </a:endParaRPr>
            </a:p>
          </p:txBody>
        </p:sp>
      </p:grpSp>
      <p:pic>
        <p:nvPicPr>
          <p:cNvPr id="16" name="car hor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267200" y="1447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2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6147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1967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OA Jacket patch and Official Logo</a:t>
            </a:r>
            <a:endParaRPr lang="en-US" dirty="0"/>
          </a:p>
        </p:txBody>
      </p:sp>
      <p:pic>
        <p:nvPicPr>
          <p:cNvPr id="4" name="Picture 3" descr="oa j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4600" y="2209800"/>
            <a:ext cx="3886200" cy="322897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1969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</a:t>
            </a:r>
            <a:r>
              <a:rPr lang="en-US" dirty="0" err="1" smtClean="0"/>
              <a:t>Elangomat</a:t>
            </a:r>
            <a:endParaRPr lang="en-US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219200"/>
            <a:ext cx="2895600" cy="411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1974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first National Indian Seminar was held.  The semi-regular event would later go through program evolutions  into the National </a:t>
            </a:r>
            <a:r>
              <a:rPr lang="en-US" dirty="0" err="1" smtClean="0"/>
              <a:t>Pow</a:t>
            </a:r>
            <a:r>
              <a:rPr lang="en-US" dirty="0" smtClean="0"/>
              <a:t> Wow and later into Indian Summer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7" name="Picture 8" descr="book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381000"/>
            <a:ext cx="1425575" cy="1421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1987 Natl Powwow patc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4191000"/>
            <a:ext cx="2168525" cy="166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20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3581400"/>
            <a:ext cx="2057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1975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r>
              <a:rPr lang="en-US" sz="2800" dirty="0" smtClean="0"/>
              <a:t>OA celebrated its 60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 Anniversary in 1975 and America was about to celebrate its Bicentennial. OA established the Order of the Arrow 60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 Anniversary Bicentennial Award. </a:t>
            </a:r>
          </a:p>
          <a:p>
            <a:r>
              <a:rPr lang="en-US" sz="2800" dirty="0" smtClean="0"/>
              <a:t>New Logo and Jacket Patch introduced.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10" name="Picture 11" descr="60th Anniversary Awa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657600"/>
            <a:ext cx="1828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oa jacket patch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0" y="3657600"/>
            <a:ext cx="2143125" cy="213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1978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r>
              <a:rPr lang="en-US" sz="3600" dirty="0" smtClean="0"/>
              <a:t>The first National Leadership Seminars are conducted.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" name="Picture 7" descr="NLS blue bord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438400"/>
            <a:ext cx="2786063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NL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2438400"/>
            <a:ext cx="2579688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92762"/>
          </a:xfrm>
        </p:spPr>
        <p:txBody>
          <a:bodyPr>
            <a:normAutofit/>
          </a:bodyPr>
          <a:lstStyle/>
          <a:p>
            <a:r>
              <a:rPr lang="en-US" sz="6600" dirty="0" smtClean="0">
                <a:solidFill>
                  <a:srgbClr val="003399"/>
                </a:solidFill>
                <a:latin typeface="Museo Sans 300"/>
              </a:rPr>
              <a:t>The Parking Lot – Where Our Journey Began</a:t>
            </a:r>
            <a:endParaRPr lang="en-US" sz="6600" dirty="0">
              <a:solidFill>
                <a:srgbClr val="003399"/>
              </a:solidFill>
              <a:latin typeface="Museo Sans 30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1980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Arrowman’s</a:t>
            </a:r>
            <a:r>
              <a:rPr lang="en-US" dirty="0" smtClean="0"/>
              <a:t> Personal Involvement Award was created. </a:t>
            </a:r>
          </a:p>
          <a:p>
            <a:r>
              <a:rPr lang="en-US" dirty="0" smtClean="0"/>
              <a:t>On March 13, 1980 the Order of the Arrow’s Founder passed away at the age of 89. </a:t>
            </a:r>
          </a:p>
          <a:p>
            <a:endParaRPr lang="en-US" sz="3600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9" name="Picture 10" descr="1980 Arrow Pers Awa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3657600"/>
            <a:ext cx="2351088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1981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648200"/>
          </a:xfrm>
        </p:spPr>
        <p:txBody>
          <a:bodyPr/>
          <a:lstStyle/>
          <a:p>
            <a:r>
              <a:rPr lang="en-US" dirty="0" smtClean="0"/>
              <a:t> The Founder’s Award is created. 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Elangomat</a:t>
            </a:r>
            <a:r>
              <a:rPr lang="en-US" dirty="0" smtClean="0"/>
              <a:t> Program is officially adopted as part of the Ordeal. </a:t>
            </a:r>
          </a:p>
          <a:p>
            <a:endParaRPr lang="en-US" sz="3600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 descr="founders awar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4200" y="2971800"/>
            <a:ext cx="3200400" cy="2752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1985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648200"/>
          </a:xfrm>
        </p:spPr>
        <p:txBody>
          <a:bodyPr/>
          <a:lstStyle/>
          <a:p>
            <a:r>
              <a:rPr lang="en-US" dirty="0" smtClean="0"/>
              <a:t> First National </a:t>
            </a:r>
            <a:r>
              <a:rPr lang="en-US" dirty="0" err="1" smtClean="0"/>
              <a:t>Philmont</a:t>
            </a:r>
            <a:r>
              <a:rPr lang="en-US" dirty="0" smtClean="0"/>
              <a:t> Trek</a:t>
            </a:r>
            <a:endParaRPr lang="en-US" sz="3600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6" name="Picture 5" descr="philmont trek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1828800"/>
            <a:ext cx="2971800" cy="3733800"/>
          </a:xfrm>
          <a:prstGeom prst="rect">
            <a:avLst/>
          </a:prstGeom>
        </p:spPr>
      </p:pic>
      <p:pic>
        <p:nvPicPr>
          <p:cNvPr id="7" name="Picture 6" descr="philmont trek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1981200"/>
            <a:ext cx="3429000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1986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648200"/>
          </a:xfrm>
        </p:spPr>
        <p:txBody>
          <a:bodyPr/>
          <a:lstStyle/>
          <a:p>
            <a:r>
              <a:rPr lang="en-US" dirty="0" smtClean="0"/>
              <a:t> On October 26, 1986 the Order lost its Co-Founder Carroll A. </a:t>
            </a:r>
            <a:r>
              <a:rPr lang="en-US" dirty="0" err="1" smtClean="0"/>
              <a:t>Edson</a:t>
            </a:r>
            <a:r>
              <a:rPr lang="en-US" dirty="0" smtClean="0"/>
              <a:t> at the age of 94.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62"/>
          </a:xfrm>
        </p:spPr>
        <p:txBody>
          <a:bodyPr>
            <a:noAutofit/>
          </a:bodyPr>
          <a:lstStyle/>
          <a:p>
            <a:r>
              <a:rPr lang="en-US" sz="6000" dirty="0" smtClean="0">
                <a:solidFill>
                  <a:srgbClr val="003399"/>
                </a:solidFill>
              </a:rPr>
              <a:t>OUR TRIP GOES DOWN SOME NEW ROADS</a:t>
            </a:r>
            <a:endParaRPr lang="en-US" sz="6000" dirty="0">
              <a:solidFill>
                <a:srgbClr val="0033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1988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648200"/>
          </a:xfrm>
        </p:spPr>
        <p:txBody>
          <a:bodyPr/>
          <a:lstStyle/>
          <a:p>
            <a:r>
              <a:rPr lang="en-US" dirty="0" smtClean="0"/>
              <a:t> Women leaders were officially allowed in the OA in 1988. In late 1991 and early 1992 the first women Vigil honor members are indicted.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00B050"/>
                </a:solidFill>
                <a:latin typeface="Arial Rounded MT Bold" pitchFamily="34" charset="0"/>
              </a:rPr>
              <a:t>Mile Marker #10</a:t>
            </a:r>
            <a:endParaRPr lang="en-US" altLang="en-US" u="sng" dirty="0" smtClean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752600"/>
            <a:ext cx="7696200" cy="4221163"/>
          </a:xfrm>
        </p:spPr>
        <p:txBody>
          <a:bodyPr/>
          <a:lstStyle/>
          <a:p>
            <a:pPr algn="ctr" eaLnBrk="1" hangingPunct="1">
              <a:buNone/>
            </a:pPr>
            <a:r>
              <a:rPr lang="en-US" altLang="en-US" dirty="0" smtClean="0">
                <a:solidFill>
                  <a:srgbClr val="00B050"/>
                </a:solidFill>
              </a:rPr>
              <a:t>Who is the first female National OA Committee Member and DSA Recipient?</a:t>
            </a:r>
            <a:endParaRPr lang="en-US" altLang="en-US" sz="2400" dirty="0" smtClean="0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209800" y="3505200"/>
            <a:ext cx="4733653" cy="2286000"/>
            <a:chOff x="4460" y="1083"/>
            <a:chExt cx="1055" cy="1782"/>
          </a:xfrm>
        </p:grpSpPr>
        <p:sp>
          <p:nvSpPr>
            <p:cNvPr id="8201" name="AutoShape 10"/>
            <p:cNvSpPr>
              <a:spLocks noChangeArrowheads="1"/>
            </p:cNvSpPr>
            <p:nvPr/>
          </p:nvSpPr>
          <p:spPr bwMode="auto">
            <a:xfrm rot="2961532">
              <a:off x="4097" y="1446"/>
              <a:ext cx="1782" cy="1055"/>
            </a:xfrm>
            <a:prstGeom prst="irregularSeal2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en-US">
                <a:ea typeface="Museo Sans 300"/>
                <a:cs typeface="Museo Sans 300"/>
              </a:endParaRPr>
            </a:p>
          </p:txBody>
        </p:sp>
        <p:sp>
          <p:nvSpPr>
            <p:cNvPr id="8202" name="Text Box 7"/>
            <p:cNvSpPr txBox="1">
              <a:spLocks noChangeArrowheads="1"/>
            </p:cNvSpPr>
            <p:nvPr/>
          </p:nvSpPr>
          <p:spPr bwMode="auto">
            <a:xfrm>
              <a:off x="4480" y="1200"/>
              <a:ext cx="899" cy="1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en-US" altLang="en-US" sz="3200" dirty="0" smtClean="0">
                <a:solidFill>
                  <a:srgbClr val="800000"/>
                </a:solidFill>
                <a:ea typeface="Museo Sans 300"/>
                <a:cs typeface="Museo Sans 300"/>
              </a:endParaRPr>
            </a:p>
            <a:p>
              <a:pPr algn="ctr">
                <a:spcBef>
                  <a:spcPct val="50000"/>
                </a:spcBef>
              </a:pPr>
              <a:r>
                <a:rPr lang="en-US" altLang="en-US" sz="3200" dirty="0" smtClean="0">
                  <a:solidFill>
                    <a:srgbClr val="800000"/>
                  </a:solidFill>
                  <a:ea typeface="Museo Sans 300"/>
                  <a:cs typeface="Museo Sans 300"/>
                </a:rPr>
                <a:t>Kay Trick</a:t>
              </a:r>
            </a:p>
            <a:p>
              <a:pPr algn="ctr">
                <a:spcBef>
                  <a:spcPct val="50000"/>
                </a:spcBef>
              </a:pPr>
              <a:endParaRPr lang="en-US" altLang="en-US" sz="3200" dirty="0">
                <a:solidFill>
                  <a:srgbClr val="800000"/>
                </a:solidFill>
                <a:ea typeface="Museo Sans 300"/>
                <a:cs typeface="Museo Sans 300"/>
              </a:endParaRPr>
            </a:p>
          </p:txBody>
        </p:sp>
      </p:grpSp>
      <p:pic>
        <p:nvPicPr>
          <p:cNvPr id="16" name="car hor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267200" y="1447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2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6147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1990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648200"/>
          </a:xfrm>
        </p:spPr>
        <p:txBody>
          <a:bodyPr/>
          <a:lstStyle/>
          <a:p>
            <a:r>
              <a:rPr lang="en-US" dirty="0" smtClean="0"/>
              <a:t> The Order of the Arrow observed its 75th Anniversary in 1990.  A special anniversary award was created that for the first time both youth and adults could earn.  </a:t>
            </a:r>
            <a:endParaRPr lang="en-US" dirty="0"/>
          </a:p>
        </p:txBody>
      </p:sp>
      <p:pic>
        <p:nvPicPr>
          <p:cNvPr id="4" name="Picture 13" descr="75 Anniversary pat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3352800"/>
            <a:ext cx="251460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 descr="19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2895600"/>
            <a:ext cx="2438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1995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648200"/>
          </a:xfrm>
        </p:spPr>
        <p:txBody>
          <a:bodyPr/>
          <a:lstStyle/>
          <a:p>
            <a:r>
              <a:rPr lang="en-US" dirty="0" smtClean="0"/>
              <a:t> The popular OA Trail Crew began its operations at </a:t>
            </a:r>
            <a:r>
              <a:rPr lang="en-US" dirty="0" err="1" smtClean="0"/>
              <a:t>Philmont</a:t>
            </a:r>
            <a:r>
              <a:rPr lang="en-US" dirty="0" smtClean="0"/>
              <a:t>.  Similar service programs would later be added at Northern Tier, </a:t>
            </a:r>
            <a:r>
              <a:rPr lang="en-US" dirty="0" err="1" smtClean="0"/>
              <a:t>Seabase</a:t>
            </a:r>
            <a:r>
              <a:rPr lang="en-US" dirty="0" smtClean="0"/>
              <a:t>, and Bechtel Scout Reserve.</a:t>
            </a:r>
            <a:endParaRPr lang="en-US" dirty="0"/>
          </a:p>
        </p:txBody>
      </p:sp>
      <p:pic>
        <p:nvPicPr>
          <p:cNvPr id="6" name="Picture 11" descr="Trail Crew pat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3429000"/>
            <a:ext cx="1457325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Wilderness Voyage patc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3581400"/>
            <a:ext cx="156527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3810000"/>
            <a:ext cx="18161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1998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648200"/>
          </a:xfrm>
        </p:spPr>
        <p:txBody>
          <a:bodyPr/>
          <a:lstStyle/>
          <a:p>
            <a:r>
              <a:rPr lang="en-US" dirty="0" smtClean="0"/>
              <a:t> 50</a:t>
            </a:r>
            <a:r>
              <a:rPr lang="en-US" baseline="30000" dirty="0" smtClean="0"/>
              <a:t>th</a:t>
            </a:r>
            <a:r>
              <a:rPr lang="en-US" dirty="0" smtClean="0"/>
              <a:t> anniversary of the Order of the Arrow having been formally and officially adopted by the BSA.   </a:t>
            </a:r>
          </a:p>
          <a:p>
            <a:r>
              <a:rPr lang="en-US" dirty="0" smtClean="0"/>
              <a:t>A new logo – our current one – introduced.</a:t>
            </a:r>
          </a:p>
          <a:p>
            <a:r>
              <a:rPr lang="en-US" dirty="0" smtClean="0"/>
              <a:t>OA national website launched. </a:t>
            </a:r>
          </a:p>
          <a:p>
            <a:r>
              <a:rPr lang="en-US" dirty="0" smtClean="0"/>
              <a:t>The OA changed its description from “Society of Honor Campers” to “Scouting’s National Honor Society”.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1915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1"/>
            <a:ext cx="8229600" cy="4572000"/>
          </a:xfrm>
        </p:spPr>
        <p:txBody>
          <a:bodyPr/>
          <a:lstStyle/>
          <a:p>
            <a:r>
              <a:rPr lang="en-US" sz="3000" dirty="0" smtClean="0"/>
              <a:t>The </a:t>
            </a:r>
            <a:r>
              <a:rPr lang="en-US" sz="3000" dirty="0" err="1" smtClean="0"/>
              <a:t>Wimachtendienk</a:t>
            </a:r>
            <a:r>
              <a:rPr lang="en-US" sz="3000" dirty="0" smtClean="0"/>
              <a:t> </a:t>
            </a:r>
            <a:r>
              <a:rPr lang="en-US" sz="3000" dirty="0" err="1" smtClean="0"/>
              <a:t>Wingolauchsik</a:t>
            </a:r>
            <a:r>
              <a:rPr lang="en-US" sz="3000" dirty="0" smtClean="0"/>
              <a:t> </a:t>
            </a:r>
            <a:r>
              <a:rPr lang="en-US" sz="3000" dirty="0" err="1" smtClean="0"/>
              <a:t>Witahemui</a:t>
            </a:r>
            <a:r>
              <a:rPr lang="en-US" sz="3000" dirty="0" smtClean="0"/>
              <a:t> founded at Treasure Island Scout Camp in the Philadelphia Council. </a:t>
            </a:r>
          </a:p>
          <a:p>
            <a:r>
              <a:rPr lang="en-US" sz="3000" dirty="0" smtClean="0"/>
              <a:t>Robert Craig and Gilpin Allen were the first two inductees on July 16, 1915</a:t>
            </a:r>
          </a:p>
          <a:p>
            <a:r>
              <a:rPr lang="en-US" sz="3000" dirty="0" smtClean="0"/>
              <a:t> During that first summer a total of 25 members were inducted into the new order.</a:t>
            </a:r>
          </a:p>
          <a:p>
            <a:r>
              <a:rPr lang="en-US" sz="3000" dirty="0" smtClean="0"/>
              <a:t>E. </a:t>
            </a:r>
            <a:r>
              <a:rPr lang="en-US" sz="3000" dirty="0" err="1" smtClean="0"/>
              <a:t>Urner</a:t>
            </a:r>
            <a:r>
              <a:rPr lang="en-US" sz="3000" dirty="0" smtClean="0"/>
              <a:t> Goodman was selected as the first Vigil Honor member. </a:t>
            </a:r>
          </a:p>
          <a:p>
            <a:endParaRPr lang="en-US" sz="3000" dirty="0" smtClean="0"/>
          </a:p>
          <a:p>
            <a:endParaRPr lang="en-US" sz="3000" dirty="0" smtClean="0"/>
          </a:p>
          <a:p>
            <a:pPr>
              <a:buNone/>
            </a:pPr>
            <a:r>
              <a:rPr lang="en-US" dirty="0" smtClean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1999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648200"/>
          </a:xfrm>
        </p:spPr>
        <p:txBody>
          <a:bodyPr/>
          <a:lstStyle/>
          <a:p>
            <a:r>
              <a:rPr lang="en-US" dirty="0" smtClean="0"/>
              <a:t> The OA held first Key-3 National Leadership Summit at Colorado State University, from July 31st to August 3rd, 1999. </a:t>
            </a:r>
            <a:endParaRPr lang="en-US" dirty="0"/>
          </a:p>
        </p:txBody>
      </p:sp>
      <p:pic>
        <p:nvPicPr>
          <p:cNvPr id="4" name="Picture 9" descr="199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2743200"/>
            <a:ext cx="3352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2001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648200"/>
          </a:xfrm>
        </p:spPr>
        <p:txBody>
          <a:bodyPr/>
          <a:lstStyle/>
          <a:p>
            <a:r>
              <a:rPr lang="en-US" dirty="0" smtClean="0"/>
              <a:t> The </a:t>
            </a:r>
            <a:r>
              <a:rPr lang="en-US" dirty="0" err="1" smtClean="0"/>
              <a:t>Arrowman</a:t>
            </a:r>
            <a:r>
              <a:rPr lang="en-US" dirty="0" smtClean="0"/>
              <a:t> Service Award was an Order of the Arrow award from 2001 through 2003. </a:t>
            </a:r>
            <a:endParaRPr lang="en-US" dirty="0"/>
          </a:p>
        </p:txBody>
      </p:sp>
      <p:pic>
        <p:nvPicPr>
          <p:cNvPr id="5" name="Picture 8" descr="ASW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514600"/>
            <a:ext cx="1905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2514600"/>
            <a:ext cx="1524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2002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648200"/>
          </a:xfrm>
        </p:spPr>
        <p:txBody>
          <a:bodyPr/>
          <a:lstStyle/>
          <a:p>
            <a:r>
              <a:rPr lang="en-US" dirty="0" smtClean="0"/>
              <a:t> The Legacy of Servant Leadership Lifetime Achievement Award is created to recognize the Order's second and third generation "Founders"—</a:t>
            </a:r>
            <a:r>
              <a:rPr lang="en-US" dirty="0" err="1" smtClean="0"/>
              <a:t>Scouters</a:t>
            </a:r>
            <a:r>
              <a:rPr lang="en-US" dirty="0" smtClean="0"/>
              <a:t> who have built an enduring legacy to Scouting and the Order of the Arrow (OA) through a lifetime of cheerful service to others.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2004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648200"/>
          </a:xfrm>
        </p:spPr>
        <p:txBody>
          <a:bodyPr/>
          <a:lstStyle/>
          <a:p>
            <a:r>
              <a:rPr lang="en-US" dirty="0" smtClean="0"/>
              <a:t> The decision was made to no longer issue lodge numbers</a:t>
            </a:r>
          </a:p>
          <a:p>
            <a:r>
              <a:rPr lang="en-US" dirty="0" smtClean="0"/>
              <a:t>At the NOAC the Leadership in</a:t>
            </a:r>
          </a:p>
          <a:p>
            <a:pPr>
              <a:buNone/>
            </a:pPr>
            <a:r>
              <a:rPr lang="en-US" dirty="0" smtClean="0"/>
              <a:t>	Service Award was announced.  The </a:t>
            </a:r>
          </a:p>
          <a:p>
            <a:pPr>
              <a:buNone/>
            </a:pPr>
            <a:r>
              <a:rPr lang="en-US" dirty="0" smtClean="0"/>
              <a:t>	The award could be earned </a:t>
            </a:r>
          </a:p>
          <a:p>
            <a:pPr>
              <a:buNone/>
            </a:pPr>
            <a:r>
              <a:rPr lang="en-US" dirty="0" smtClean="0"/>
              <a:t>	three times beginning in 2005. </a:t>
            </a:r>
            <a:endParaRPr 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1828800"/>
            <a:ext cx="22288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FF0000"/>
                </a:solidFill>
                <a:latin typeface="Arial Rounded MT Bold" pitchFamily="34" charset="0"/>
              </a:rPr>
              <a:t>2008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5 National Forests across the country</a:t>
            </a:r>
          </a:p>
          <a:p>
            <a:pPr eaLnBrk="1" hangingPunct="1"/>
            <a:r>
              <a:rPr lang="en-US" altLang="en-US" dirty="0" smtClean="0"/>
              <a:t>5,000 </a:t>
            </a:r>
            <a:r>
              <a:rPr lang="en-US" altLang="en-US" dirty="0" err="1" smtClean="0"/>
              <a:t>Arrowmen</a:t>
            </a:r>
            <a:endParaRPr lang="en-US" altLang="en-US" dirty="0" smtClean="0"/>
          </a:p>
        </p:txBody>
      </p:sp>
      <p:pic>
        <p:nvPicPr>
          <p:cNvPr id="50180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1" y="3321051"/>
            <a:ext cx="4419600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4" descr="ac5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814638"/>
            <a:ext cx="51054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FF0000"/>
                </a:solidFill>
                <a:latin typeface="Arial Rounded MT Bold" pitchFamily="34" charset="0"/>
              </a:rPr>
              <a:t>2011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/>
          <a:lstStyle/>
          <a:p>
            <a:pPr eaLnBrk="1" hangingPunct="1"/>
            <a:r>
              <a:rPr lang="en-US" i="1" dirty="0" smtClean="0"/>
              <a:t>SummitCorps</a:t>
            </a:r>
            <a:r>
              <a:rPr lang="en-US" dirty="0" smtClean="0"/>
              <a:t> “The New River Experience” was an OA service adventure in partnership with the U.S. National Park Service.  Modeled after </a:t>
            </a:r>
            <a:r>
              <a:rPr lang="en-US" u="sng" dirty="0" smtClean="0">
                <a:hlinkClick r:id="rId2"/>
              </a:rPr>
              <a:t>ArrowCorps</a:t>
            </a:r>
            <a:r>
              <a:rPr lang="en-US" u="sng" baseline="30000" dirty="0" smtClean="0">
                <a:hlinkClick r:id="rId2"/>
              </a:rPr>
              <a:t>5</a:t>
            </a:r>
            <a:r>
              <a:rPr lang="en-US" dirty="0" smtClean="0"/>
              <a:t>, 1,404 </a:t>
            </a:r>
            <a:r>
              <a:rPr lang="en-US" dirty="0" err="1" smtClean="0"/>
              <a:t>Arrowmen</a:t>
            </a:r>
            <a:r>
              <a:rPr lang="en-US" dirty="0" smtClean="0"/>
              <a:t> served during four one-week sessions throughout July 2011. </a:t>
            </a: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FF0000"/>
                </a:solidFill>
                <a:latin typeface="Arial Rounded MT Bold" pitchFamily="34" charset="0"/>
              </a:rPr>
              <a:t>2015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/>
          <a:lstStyle/>
          <a:p>
            <a:pPr eaLnBrk="1" hangingPunct="1"/>
            <a:r>
              <a:rPr lang="en-US" dirty="0" smtClean="0"/>
              <a:t>New Brotherhood ceremony becomes official.</a:t>
            </a:r>
          </a:p>
          <a:p>
            <a:pPr eaLnBrk="1" hangingPunct="1"/>
            <a:r>
              <a:rPr lang="en-US" dirty="0" smtClean="0"/>
              <a:t>The largest NOAC in our history!  </a:t>
            </a:r>
          </a:p>
          <a:p>
            <a:pPr eaLnBrk="1" hangingPunct="1"/>
            <a:r>
              <a:rPr lang="en-US" dirty="0" smtClean="0"/>
              <a:t>What’s next on our journey?  </a:t>
            </a:r>
          </a:p>
          <a:p>
            <a:pPr eaLnBrk="1" hangingPunct="1">
              <a:buNone/>
            </a:pPr>
            <a:endParaRPr lang="en-US" altLang="en-US" dirty="0" smtClean="0"/>
          </a:p>
        </p:txBody>
      </p:sp>
      <p:pic>
        <p:nvPicPr>
          <p:cNvPr id="4" name="Picture 7" descr="C:\Users\GCHAPMAN\AppData\Local\Microsoft\Windows\Temporary Internet Files\Content.Outlook\2V1066A4\100 YEAR NOAC LOGO (7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3886200"/>
            <a:ext cx="256222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FF0000"/>
                </a:solidFill>
                <a:latin typeface="Arial Rounded MT Bold" pitchFamily="34" charset="0"/>
              </a:rPr>
              <a:t>The Next 100 Years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/>
          <a:lstStyle/>
          <a:p>
            <a:pPr eaLnBrk="1" hangingPunct="1"/>
            <a:r>
              <a:rPr lang="en-US" dirty="0" smtClean="0"/>
              <a:t>………Well the Depends on you.  It Starts With Us!</a:t>
            </a:r>
            <a:endParaRPr lang="en-US" altLang="en-US" dirty="0" smtClean="0"/>
          </a:p>
        </p:txBody>
      </p:sp>
      <p:pic>
        <p:nvPicPr>
          <p:cNvPr id="5" name="Picture 7" descr="C:\Users\GCHAPMAN\AppData\Local\Microsoft\Windows\Temporary Internet Files\Content.Outlook\2V1066A4\100 YEAR NOAC LOGO (7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3048000"/>
            <a:ext cx="256222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2895600"/>
            <a:ext cx="19050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houston orde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0" y="2819400"/>
            <a:ext cx="2438400" cy="2665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00B050"/>
                </a:solidFill>
                <a:latin typeface="Arial Rounded MT Bold" pitchFamily="34" charset="0"/>
              </a:rPr>
              <a:t>Mile Marker - </a:t>
            </a:r>
            <a:r>
              <a:rPr lang="en-US" altLang="en-US" u="sng" dirty="0" smtClean="0">
                <a:solidFill>
                  <a:srgbClr val="00B050"/>
                </a:solidFill>
                <a:latin typeface="Arial Rounded MT Bold" pitchFamily="34" charset="0"/>
              </a:rPr>
              <a:t>Scoring</a:t>
            </a:r>
            <a:endParaRPr lang="en-US" altLang="en-US" dirty="0" smtClean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0 to 2 	</a:t>
            </a:r>
            <a:r>
              <a:rPr lang="en-US" altLang="en-US" sz="2800" dirty="0" smtClean="0"/>
              <a:t>Glad you’re here!</a:t>
            </a:r>
          </a:p>
          <a:p>
            <a:pPr eaLnBrk="1" hangingPunct="1"/>
            <a:r>
              <a:rPr lang="en-US" altLang="en-US" dirty="0" smtClean="0"/>
              <a:t>3 to 5 	</a:t>
            </a:r>
            <a:r>
              <a:rPr lang="en-US" altLang="en-US" sz="2800" dirty="0" smtClean="0"/>
              <a:t>Congratulations - you paid attention at        		          your ordeal!</a:t>
            </a:r>
          </a:p>
          <a:p>
            <a:pPr eaLnBrk="1" hangingPunct="1"/>
            <a:r>
              <a:rPr lang="en-US" altLang="en-US" dirty="0" smtClean="0"/>
              <a:t>6 to 8 </a:t>
            </a:r>
            <a:r>
              <a:rPr lang="en-US" altLang="en-US" sz="2800" dirty="0" smtClean="0"/>
              <a:t>	Excellent job - are you this good in 		              school too?</a:t>
            </a:r>
          </a:p>
          <a:p>
            <a:pPr eaLnBrk="1" hangingPunct="1"/>
            <a:r>
              <a:rPr lang="en-US" altLang="en-US" dirty="0" smtClean="0"/>
              <a:t>9 to 10   </a:t>
            </a:r>
            <a:r>
              <a:rPr lang="en-US" altLang="en-US" sz="2800" dirty="0" smtClean="0"/>
              <a:t>Would you like to teach this class?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00B050"/>
                </a:solidFill>
                <a:latin typeface="Arial Rounded MT Bold" pitchFamily="34" charset="0"/>
              </a:rPr>
              <a:t>Mile Marker #1</a:t>
            </a:r>
            <a:endParaRPr lang="en-US" altLang="en-US" u="sng" dirty="0" smtClean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905000"/>
            <a:ext cx="7696200" cy="4068763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00B050"/>
                </a:solidFill>
              </a:rPr>
              <a:t>What was Dr. Goodman’s Vigil Name?</a:t>
            </a:r>
          </a:p>
          <a:p>
            <a:pPr eaLnBrk="1" hangingPunct="1">
              <a:buFontTx/>
              <a:buNone/>
            </a:pPr>
            <a:endParaRPr lang="en-US" altLang="en-US" sz="2400" dirty="0" smtClean="0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743200" y="3429000"/>
            <a:ext cx="4114800" cy="2362200"/>
            <a:chOff x="4423" y="1152"/>
            <a:chExt cx="956" cy="806"/>
          </a:xfrm>
        </p:grpSpPr>
        <p:sp>
          <p:nvSpPr>
            <p:cNvPr id="8201" name="AutoShape 10"/>
            <p:cNvSpPr>
              <a:spLocks noChangeArrowheads="1"/>
            </p:cNvSpPr>
            <p:nvPr/>
          </p:nvSpPr>
          <p:spPr bwMode="auto">
            <a:xfrm rot="2961532">
              <a:off x="4498" y="1077"/>
              <a:ext cx="806" cy="956"/>
            </a:xfrm>
            <a:prstGeom prst="irregularSeal2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en-US">
                <a:ea typeface="Museo Sans 300"/>
                <a:cs typeface="Museo Sans 300"/>
              </a:endParaRPr>
            </a:p>
          </p:txBody>
        </p:sp>
        <p:sp>
          <p:nvSpPr>
            <p:cNvPr id="8202" name="Text Box 7"/>
            <p:cNvSpPr txBox="1">
              <a:spLocks noChangeArrowheads="1"/>
            </p:cNvSpPr>
            <p:nvPr/>
          </p:nvSpPr>
          <p:spPr bwMode="auto">
            <a:xfrm>
              <a:off x="4464" y="1152"/>
              <a:ext cx="738" cy="4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altLang="en-US" sz="3200" dirty="0" err="1" smtClean="0">
                  <a:solidFill>
                    <a:srgbClr val="800000"/>
                  </a:solidFill>
                  <a:ea typeface="Museo Sans 300"/>
                  <a:cs typeface="Museo Sans 300"/>
                </a:rPr>
                <a:t>Nuwingi</a:t>
              </a:r>
              <a:endParaRPr lang="en-US" altLang="en-US" sz="3200" dirty="0" smtClean="0">
                <a:solidFill>
                  <a:srgbClr val="800000"/>
                </a:solidFill>
                <a:ea typeface="Museo Sans 300"/>
                <a:cs typeface="Museo Sans 300"/>
              </a:endParaRPr>
            </a:p>
            <a:p>
              <a:pPr algn="r">
                <a:spcBef>
                  <a:spcPct val="50000"/>
                </a:spcBef>
              </a:pPr>
              <a:r>
                <a:rPr lang="en-US" altLang="en-US" sz="3200" dirty="0" smtClean="0">
                  <a:solidFill>
                    <a:srgbClr val="800000"/>
                  </a:solidFill>
                  <a:ea typeface="Museo Sans 300"/>
                  <a:cs typeface="Museo Sans 300"/>
                </a:rPr>
                <a:t>“The Willing”</a:t>
              </a:r>
              <a:endParaRPr lang="en-US" altLang="en-US" sz="3200" dirty="0">
                <a:solidFill>
                  <a:srgbClr val="800000"/>
                </a:solidFill>
                <a:ea typeface="Museo Sans 300"/>
                <a:cs typeface="Museo Sans 300"/>
              </a:endParaRPr>
            </a:p>
          </p:txBody>
        </p:sp>
      </p:grpSp>
      <p:pic>
        <p:nvPicPr>
          <p:cNvPr id="16" name="car hor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267200" y="1447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2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614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00B050"/>
                </a:solidFill>
                <a:latin typeface="Arial Rounded MT Bold" pitchFamily="34" charset="0"/>
              </a:rPr>
              <a:t>Mile Marker #2</a:t>
            </a:r>
            <a:endParaRPr lang="en-US" altLang="en-US" u="sng" dirty="0" smtClean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905000"/>
            <a:ext cx="7696200" cy="4068763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00B050"/>
                </a:solidFill>
              </a:rPr>
              <a:t>From what popular fiction novel were the characters </a:t>
            </a:r>
            <a:r>
              <a:rPr lang="en-US" altLang="en-US" dirty="0" err="1" smtClean="0">
                <a:solidFill>
                  <a:srgbClr val="00B050"/>
                </a:solidFill>
              </a:rPr>
              <a:t>Chingachgook</a:t>
            </a:r>
            <a:r>
              <a:rPr lang="en-US" altLang="en-US" dirty="0" smtClean="0">
                <a:solidFill>
                  <a:srgbClr val="00B050"/>
                </a:solidFill>
              </a:rPr>
              <a:t> and Uncas taken?</a:t>
            </a:r>
          </a:p>
          <a:p>
            <a:pPr eaLnBrk="1" hangingPunct="1">
              <a:buFontTx/>
              <a:buNone/>
            </a:pPr>
            <a:endParaRPr lang="en-US" altLang="en-US" sz="2400" dirty="0" smtClean="0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895601" y="3048000"/>
            <a:ext cx="3732654" cy="2643524"/>
            <a:chOff x="4480" y="1366"/>
            <a:chExt cx="834" cy="895"/>
          </a:xfrm>
        </p:grpSpPr>
        <p:sp>
          <p:nvSpPr>
            <p:cNvPr id="8201" name="AutoShape 10"/>
            <p:cNvSpPr>
              <a:spLocks noChangeArrowheads="1"/>
            </p:cNvSpPr>
            <p:nvPr/>
          </p:nvSpPr>
          <p:spPr bwMode="auto">
            <a:xfrm rot="2961532">
              <a:off x="4445" y="1401"/>
              <a:ext cx="895" cy="826"/>
            </a:xfrm>
            <a:prstGeom prst="irregularSeal2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en-US">
                <a:ea typeface="Museo Sans 300"/>
                <a:cs typeface="Museo Sans 300"/>
              </a:endParaRPr>
            </a:p>
          </p:txBody>
        </p:sp>
        <p:sp>
          <p:nvSpPr>
            <p:cNvPr id="8202" name="Text Box 7"/>
            <p:cNvSpPr txBox="1">
              <a:spLocks noChangeArrowheads="1"/>
            </p:cNvSpPr>
            <p:nvPr/>
          </p:nvSpPr>
          <p:spPr bwMode="auto">
            <a:xfrm>
              <a:off x="4480" y="1616"/>
              <a:ext cx="83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dirty="0" smtClean="0">
                  <a:solidFill>
                    <a:srgbClr val="800000"/>
                  </a:solidFill>
                  <a:ea typeface="Museo Sans 300"/>
                  <a:cs typeface="Museo Sans 300"/>
                </a:rPr>
                <a:t>Last of the Mohicans</a:t>
              </a:r>
              <a:endParaRPr lang="en-US" altLang="en-US" sz="3200" dirty="0">
                <a:solidFill>
                  <a:srgbClr val="800000"/>
                </a:solidFill>
                <a:ea typeface="Museo Sans 300"/>
                <a:cs typeface="Museo Sans 300"/>
              </a:endParaRPr>
            </a:p>
          </p:txBody>
        </p:sp>
      </p:grpSp>
      <p:pic>
        <p:nvPicPr>
          <p:cNvPr id="16" name="car hor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267200" y="1447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2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614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1916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first use of a more formal Ordeal induction process began.</a:t>
            </a:r>
          </a:p>
          <a:p>
            <a:r>
              <a:rPr lang="en-US" dirty="0" smtClean="0"/>
              <a:t>The framing of the first Constitution of </a:t>
            </a:r>
            <a:r>
              <a:rPr lang="en-US" dirty="0" err="1" smtClean="0"/>
              <a:t>Wimachtendienk</a:t>
            </a:r>
            <a:r>
              <a:rPr lang="en-US" dirty="0" smtClean="0"/>
              <a:t> W.W. </a:t>
            </a:r>
          </a:p>
          <a:p>
            <a:r>
              <a:rPr lang="en-US" dirty="0" smtClean="0"/>
              <a:t>The “tortoise” was selected as the general insignia of the Order.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00B050"/>
                </a:solidFill>
                <a:latin typeface="Arial Rounded MT Bold" pitchFamily="34" charset="0"/>
              </a:rPr>
              <a:t>Mile Marker #4</a:t>
            </a:r>
            <a:endParaRPr lang="en-US" altLang="en-US" u="sng" dirty="0" smtClean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905000"/>
            <a:ext cx="7696200" cy="4068763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00B050"/>
                </a:solidFill>
              </a:rPr>
              <a:t>Who was the first Chief of the </a:t>
            </a:r>
            <a:r>
              <a:rPr lang="en-US" altLang="en-US" dirty="0" err="1" smtClean="0">
                <a:solidFill>
                  <a:srgbClr val="00B050"/>
                </a:solidFill>
              </a:rPr>
              <a:t>Wimachtendienk</a:t>
            </a:r>
            <a:r>
              <a:rPr lang="en-US" altLang="en-US" dirty="0" smtClean="0">
                <a:solidFill>
                  <a:srgbClr val="00B050"/>
                </a:solidFill>
              </a:rPr>
              <a:t>?</a:t>
            </a:r>
          </a:p>
          <a:p>
            <a:pPr eaLnBrk="1" hangingPunct="1">
              <a:buFontTx/>
              <a:buNone/>
            </a:pPr>
            <a:endParaRPr lang="en-US" altLang="en-US" sz="2400" dirty="0" smtClean="0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514600" y="3200400"/>
            <a:ext cx="4354878" cy="2703786"/>
            <a:chOff x="4445" y="1313"/>
            <a:chExt cx="956" cy="806"/>
          </a:xfrm>
        </p:grpSpPr>
        <p:sp>
          <p:nvSpPr>
            <p:cNvPr id="8201" name="AutoShape 10"/>
            <p:cNvSpPr>
              <a:spLocks noChangeArrowheads="1"/>
            </p:cNvSpPr>
            <p:nvPr/>
          </p:nvSpPr>
          <p:spPr bwMode="auto">
            <a:xfrm rot="2961532">
              <a:off x="4520" y="1238"/>
              <a:ext cx="806" cy="956"/>
            </a:xfrm>
            <a:prstGeom prst="irregularSeal2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en-US">
                <a:ea typeface="Museo Sans 300"/>
                <a:cs typeface="Museo Sans 300"/>
              </a:endParaRPr>
            </a:p>
          </p:txBody>
        </p:sp>
        <p:sp>
          <p:nvSpPr>
            <p:cNvPr id="8202" name="Text Box 7"/>
            <p:cNvSpPr txBox="1">
              <a:spLocks noChangeArrowheads="1"/>
            </p:cNvSpPr>
            <p:nvPr/>
          </p:nvSpPr>
          <p:spPr bwMode="auto">
            <a:xfrm>
              <a:off x="4480" y="1616"/>
              <a:ext cx="918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3200" dirty="0" smtClean="0">
                  <a:solidFill>
                    <a:srgbClr val="800000"/>
                  </a:solidFill>
                  <a:ea typeface="Museo Sans 300"/>
                  <a:cs typeface="Museo Sans 300"/>
                </a:rPr>
                <a:t>George Chapman</a:t>
              </a:r>
              <a:endParaRPr lang="en-US" altLang="en-US" sz="3200" dirty="0">
                <a:solidFill>
                  <a:srgbClr val="800000"/>
                </a:solidFill>
                <a:ea typeface="Museo Sans 300"/>
                <a:cs typeface="Museo Sans 300"/>
              </a:endParaRPr>
            </a:p>
          </p:txBody>
        </p:sp>
      </p:grpSp>
      <p:pic>
        <p:nvPicPr>
          <p:cNvPr id="16" name="car hor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267200" y="1447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2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6147" grpId="0" build="p"/>
    </p:bldLst>
  </p:timing>
</p:sld>
</file>

<file path=ppt/theme/theme1.xml><?xml version="1.0" encoding="utf-8"?>
<a:theme xmlns:a="http://schemas.openxmlformats.org/drawingml/2006/main" name="NOAC_Powerpoint_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template 2</Template>
  <TotalTime>7982</TotalTime>
  <Words>997</Words>
  <Application>Microsoft Office PowerPoint</Application>
  <PresentationFormat>On-screen Show (4:3)</PresentationFormat>
  <Paragraphs>165</Paragraphs>
  <Slides>59</Slides>
  <Notes>0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0" baseType="lpstr">
      <vt:lpstr>NOAC_Powerpoint_Blue</vt:lpstr>
      <vt:lpstr>-</vt:lpstr>
      <vt:lpstr>Why Do We Have a Rearview Mirror?</vt:lpstr>
      <vt:lpstr>OA MILE MARKER GAME</vt:lpstr>
      <vt:lpstr>The Parking Lot – Where Our Journey Began</vt:lpstr>
      <vt:lpstr>1915</vt:lpstr>
      <vt:lpstr>Mile Marker #1</vt:lpstr>
      <vt:lpstr>Mile Marker #2</vt:lpstr>
      <vt:lpstr>1916</vt:lpstr>
      <vt:lpstr>Mile Marker #4</vt:lpstr>
      <vt:lpstr>1917</vt:lpstr>
      <vt:lpstr>Mile Marker #5</vt:lpstr>
      <vt:lpstr>    THE TRIP BEGINS</vt:lpstr>
      <vt:lpstr>1919</vt:lpstr>
      <vt:lpstr>1921</vt:lpstr>
      <vt:lpstr>ROAD HAZARD AHEAD</vt:lpstr>
      <vt:lpstr>1922</vt:lpstr>
      <vt:lpstr>Mile Marker #6</vt:lpstr>
      <vt:lpstr>1924</vt:lpstr>
      <vt:lpstr>1926</vt:lpstr>
      <vt:lpstr>1928</vt:lpstr>
      <vt:lpstr>1931</vt:lpstr>
      <vt:lpstr>1932</vt:lpstr>
      <vt:lpstr>1933</vt:lpstr>
      <vt:lpstr>Mile Marker #7</vt:lpstr>
      <vt:lpstr>1934</vt:lpstr>
      <vt:lpstr>1940</vt:lpstr>
      <vt:lpstr>SETTING CRUISE CONTROL</vt:lpstr>
      <vt:lpstr>1948</vt:lpstr>
      <vt:lpstr>PowerPoint Presentation</vt:lpstr>
      <vt:lpstr>Mile Marker #8</vt:lpstr>
      <vt:lpstr>1950</vt:lpstr>
      <vt:lpstr>1954</vt:lpstr>
      <vt:lpstr>1965</vt:lpstr>
      <vt:lpstr>Mile Marker #9</vt:lpstr>
      <vt:lpstr>1967</vt:lpstr>
      <vt:lpstr>1969</vt:lpstr>
      <vt:lpstr>1974</vt:lpstr>
      <vt:lpstr>1975</vt:lpstr>
      <vt:lpstr>1978</vt:lpstr>
      <vt:lpstr>1980</vt:lpstr>
      <vt:lpstr>1981</vt:lpstr>
      <vt:lpstr>1985</vt:lpstr>
      <vt:lpstr>1986</vt:lpstr>
      <vt:lpstr>OUR TRIP GOES DOWN SOME NEW ROADS</vt:lpstr>
      <vt:lpstr>1988</vt:lpstr>
      <vt:lpstr>Mile Marker #10</vt:lpstr>
      <vt:lpstr>1990</vt:lpstr>
      <vt:lpstr>1995</vt:lpstr>
      <vt:lpstr>1998</vt:lpstr>
      <vt:lpstr>1999</vt:lpstr>
      <vt:lpstr>2001</vt:lpstr>
      <vt:lpstr>2002</vt:lpstr>
      <vt:lpstr>2004</vt:lpstr>
      <vt:lpstr>2008</vt:lpstr>
      <vt:lpstr>2011</vt:lpstr>
      <vt:lpstr>2015</vt:lpstr>
      <vt:lpstr>The Next 100 Years</vt:lpstr>
      <vt:lpstr>Mile Marker - Scoring</vt:lpstr>
      <vt:lpstr>For Training Resources and More Information Visit: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Kerry</dc:creator>
  <cp:lastModifiedBy>Jake Torpey</cp:lastModifiedBy>
  <cp:revision>101</cp:revision>
  <dcterms:created xsi:type="dcterms:W3CDTF">2009-07-18T18:07:45Z</dcterms:created>
  <dcterms:modified xsi:type="dcterms:W3CDTF">2015-07-13T15:58:12Z</dcterms:modified>
</cp:coreProperties>
</file>