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unknown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5" r:id="rId7"/>
    <p:sldId id="262" r:id="rId8"/>
    <p:sldId id="263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ota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Panning for Gold, Discovering your Financial Resources</a:t>
            </a:r>
            <a:endParaRPr lang="en-US" dirty="0"/>
          </a:p>
        </p:txBody>
      </p:sp>
      <p:sp>
        <p:nvSpPr>
          <p:cNvPr id="3" name="Fo-thiota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Part </a:t>
            </a:r>
            <a:r>
              <a:rPr lang="en-US" dirty="0" smtClean="0"/>
              <a:t>3:“Successful and Sustainable Fundraising”</a:t>
            </a:r>
            <a:endParaRPr lang="en-US" dirty="0"/>
          </a:p>
        </p:txBody>
      </p:sp>
      <p:pic>
        <p:nvPicPr>
          <p:cNvPr id="5" name="Intro 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68075" y="63276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93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60000">
        <p14:ripple/>
      </p:transition>
    </mc:Choice>
    <mc:Fallback xmlns="">
      <p:transition spd="slow" advClick="0" advTm="6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7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/>
              <a:t>PATCHES!!</a:t>
            </a:r>
            <a:endParaRPr lang="en-US" sz="4400" b="1" dirty="0"/>
          </a:p>
        </p:txBody>
      </p:sp>
      <p:pic>
        <p:nvPicPr>
          <p:cNvPr id="1026" name="Picture 2" descr="http://2.bp.blogspot.com/_qwrVPy0LrZ0/TF2lBt2ExoI/AAAAAAAAErA/uv5U8aNdTOc/s1600/patc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3256" y="1221276"/>
            <a:ext cx="5828553" cy="43714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“It Starts With Us.”</a:t>
            </a:r>
            <a:r>
              <a:rPr lang="en-US" dirty="0" smtClean="0"/>
              <a:t> </a:t>
            </a:r>
          </a:p>
          <a:p>
            <a:r>
              <a:rPr lang="en-US" dirty="0" smtClean="0"/>
              <a:t>Fundraising needs to be part of your annual Lodge plan and program. Don’t limit your fundraising just to patches or the one annual event you’ve done for decades. </a:t>
            </a:r>
          </a:p>
          <a:p>
            <a:r>
              <a:rPr lang="en-US" dirty="0" smtClean="0"/>
              <a:t>Encourage youth and adult members alike to suggest alternate fundraising ideas and support further investigation and proposals.</a:t>
            </a:r>
          </a:p>
          <a:p>
            <a:r>
              <a:rPr lang="en-US" dirty="0" smtClean="0"/>
              <a:t> Encourage collaboration and delegation to multiple members to work on a fundraising event or project to spread the work around, increase review of plans and costs and broaden exposure and participation from your Lodge, Council and Community. </a:t>
            </a:r>
          </a:p>
          <a:p>
            <a:r>
              <a:rPr lang="en-US" dirty="0" smtClean="0"/>
              <a:t>And remember…</a:t>
            </a:r>
            <a:r>
              <a:rPr lang="en-US" b="1" dirty="0" smtClean="0"/>
              <a:t>*FUNDRAISING RULE # 3: “Keep the FUN in FUNDRAISING!”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otal 1"/>
          <p:cNvSpPr>
            <a:spLocks noGrp="1"/>
          </p:cNvSpPr>
          <p:nvPr>
            <p:ph type="title"/>
          </p:nvPr>
        </p:nvSpPr>
        <p:spPr>
          <a:xfrm>
            <a:off x="457200" y="1822084"/>
            <a:ext cx="8229600" cy="1143000"/>
          </a:xfrm>
        </p:spPr>
        <p:txBody>
          <a:bodyPr/>
          <a:lstStyle/>
          <a:p>
            <a:r>
              <a:rPr lang="en-US" b="1" dirty="0" smtClean="0"/>
              <a:t>WHY FUNDRAISE?</a:t>
            </a:r>
            <a:endParaRPr lang="en-US" dirty="0"/>
          </a:p>
        </p:txBody>
      </p:sp>
      <p:pic>
        <p:nvPicPr>
          <p:cNvPr id="4" name="What's in a Syllabus?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18089" y="59295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77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49000">
        <p14:ripple/>
      </p:transition>
    </mc:Choice>
    <mc:Fallback xmlns="">
      <p:transition spd="slow" advTm="4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ota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Glèidheadair-àite susbaint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209757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Purpose of “fundraising” to raise funds (money) for the Lodge, but is it just money?</a:t>
            </a:r>
          </a:p>
          <a:p>
            <a:r>
              <a:rPr lang="en-US" dirty="0" smtClean="0"/>
              <a:t>Money is fungible – that which is received for one use can free funds for another use</a:t>
            </a:r>
          </a:p>
          <a:p>
            <a:r>
              <a:rPr lang="en-US" dirty="0" smtClean="0"/>
              <a:t>Gifts in kind (Eagle project materials from Lowes/Home Depot)</a:t>
            </a:r>
          </a:p>
          <a:p>
            <a:r>
              <a:rPr lang="en-US" dirty="0" smtClean="0"/>
              <a:t>Which stakeholder has which resource</a:t>
            </a:r>
          </a:p>
          <a:p>
            <a:pPr>
              <a:buNone/>
            </a:pPr>
            <a:r>
              <a:rPr lang="en-US" dirty="0" smtClean="0"/>
              <a:t>			Age, demographic, geography</a:t>
            </a:r>
          </a:p>
          <a:p>
            <a:endParaRPr lang="en-US" dirty="0"/>
          </a:p>
        </p:txBody>
      </p:sp>
      <p:pic>
        <p:nvPicPr>
          <p:cNvPr id="4" name="Title of Sessi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41718" y="6126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99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75000">
        <p14:ripple/>
      </p:transition>
    </mc:Choice>
    <mc:Fallback xmlns="">
      <p:transition spd="slow" advTm="7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9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ota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“THE ASK”</a:t>
            </a:r>
            <a:endParaRPr lang="en-US" b="1" dirty="0"/>
          </a:p>
        </p:txBody>
      </p:sp>
      <p:sp>
        <p:nvSpPr>
          <p:cNvPr id="3" name="Glèidheadair-àite susbaint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4000" dirty="0" smtClean="0"/>
              <a:t>Why do people give?</a:t>
            </a:r>
            <a:endParaRPr lang="en-US" sz="4000" dirty="0"/>
          </a:p>
        </p:txBody>
      </p:sp>
      <p:pic>
        <p:nvPicPr>
          <p:cNvPr id="4" name="Descripton of Sessi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36290" y="6204930"/>
            <a:ext cx="609600" cy="609600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58607" y="2771335"/>
            <a:ext cx="3174334" cy="289762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2698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28500">
        <p14:ripple/>
      </p:transition>
    </mc:Choice>
    <mc:Fallback xmlns="">
      <p:transition spd="slow" advTm="285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lèidheadair-àite susbaint 2"/>
          <p:cNvSpPr>
            <a:spLocks noGrp="1"/>
          </p:cNvSpPr>
          <p:nvPr>
            <p:ph idx="1"/>
          </p:nvPr>
        </p:nvSpPr>
        <p:spPr>
          <a:xfrm>
            <a:off x="457200" y="436098"/>
            <a:ext cx="8229600" cy="5690065"/>
          </a:xfrm>
        </p:spPr>
        <p:txBody>
          <a:bodyPr/>
          <a:lstStyle/>
          <a:p>
            <a:pPr algn="ctr">
              <a:buNone/>
            </a:pPr>
            <a:r>
              <a:rPr lang="en-US" dirty="0" smtClean="0"/>
              <a:t>Wood Badge: “The Open Fist”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/>
          </a:p>
        </p:txBody>
      </p:sp>
      <p:pic>
        <p:nvPicPr>
          <p:cNvPr id="5" name="Learning Objective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44000" y="6339942"/>
            <a:ext cx="609600" cy="609600"/>
          </a:xfrm>
          <a:prstGeom prst="rect">
            <a:avLst/>
          </a:prstGeom>
        </p:spPr>
      </p:pic>
      <p:pic>
        <p:nvPicPr>
          <p:cNvPr id="6" name="Picture 5" descr="Fis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3600" y="990600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197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97000">
        <p14:ripple/>
      </p:transition>
    </mc:Choice>
    <mc:Fallback xmlns="">
      <p:transition spd="slow" advTm="9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3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Details of The Ask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				Who Asks?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             How Much to Ask for?</a:t>
            </a:r>
          </a:p>
          <a:p>
            <a:pPr lvl="1">
              <a:buNone/>
            </a:pPr>
            <a:endParaRPr lang="en-US" dirty="0"/>
          </a:p>
        </p:txBody>
      </p:sp>
      <p:pic>
        <p:nvPicPr>
          <p:cNvPr id="4" name="Training Material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68075" y="63644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098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60000">
        <p14:ripple/>
      </p:transition>
    </mc:Choice>
    <mc:Fallback xmlns="">
      <p:transition spd="slow" advTm="6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5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terial to be Taugh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43528" y="6248400"/>
            <a:ext cx="609600" cy="609600"/>
          </a:xfrm>
          <a:prstGeom prst="rect">
            <a:avLst/>
          </a:prstGeom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758463" y="506438"/>
            <a:ext cx="5556738" cy="109376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algn="ct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dirty="0">
                <a:solidFill>
                  <a:srgbClr val="000000"/>
                </a:solidFill>
              </a:rPr>
              <a:t>The Fundraising Pyramid</a:t>
            </a:r>
          </a:p>
        </p:txBody>
      </p:sp>
      <p:pic>
        <p:nvPicPr>
          <p:cNvPr id="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67887" y="1600200"/>
            <a:ext cx="6967817" cy="4256901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6864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147000">
        <p14:ripple/>
      </p:transition>
    </mc:Choice>
    <mc:Fallback xmlns="">
      <p:transition spd="slow" advTm="14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ota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rgbClr val="000000"/>
                </a:solidFill>
              </a:rPr>
              <a:t/>
            </a:r>
            <a:br>
              <a:rPr lang="en-US" sz="3600" dirty="0" smtClean="0">
                <a:solidFill>
                  <a:srgbClr val="000000"/>
                </a:solidFill>
              </a:rPr>
            </a:br>
            <a:r>
              <a:rPr lang="en-US" sz="3600" dirty="0" smtClean="0">
                <a:solidFill>
                  <a:srgbClr val="000000"/>
                </a:solidFill>
              </a:rPr>
              <a:t>Gifts – Geometric and Logarithmic  Progression</a:t>
            </a:r>
            <a:r>
              <a:rPr lang="en-US" dirty="0" smtClean="0">
                <a:solidFill>
                  <a:srgbClr val="000000"/>
                </a:solidFill>
              </a:rPr>
              <a:t/>
            </a:r>
            <a:br>
              <a:rPr lang="en-US" dirty="0" smtClean="0">
                <a:solidFill>
                  <a:srgbClr val="000000"/>
                </a:solidFill>
              </a:rPr>
            </a:br>
            <a:endParaRPr lang="en-US" dirty="0"/>
          </a:p>
        </p:txBody>
      </p:sp>
      <p:pic>
        <p:nvPicPr>
          <p:cNvPr id="5" name="Ancillary Material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18980" y="6248400"/>
            <a:ext cx="609600" cy="609600"/>
          </a:xfrm>
          <a:prstGeom prst="rect">
            <a:avLst/>
          </a:prstGeom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1937" y="2110154"/>
            <a:ext cx="7582908" cy="2828559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8835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6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SELL STUFF- DO STUFF </a:t>
            </a:r>
            <a:br>
              <a:rPr lang="en-US" b="1" dirty="0" smtClean="0"/>
            </a:br>
            <a:r>
              <a:rPr lang="en-US" b="1" dirty="0" smtClean="0"/>
              <a:t>(OTHER THAN PATCHES)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FUNDRAISING RULE # 1</a:t>
            </a:r>
          </a:p>
          <a:p>
            <a:pPr marL="742950" lvl="2" indent="-342900"/>
            <a:r>
              <a:rPr lang="en-US" b="1" dirty="0" smtClean="0"/>
              <a:t>“Don’t spend more in COSTS than you RAISE”</a:t>
            </a:r>
          </a:p>
          <a:p>
            <a:pPr marL="742950" lvl="2" indent="-342900">
              <a:buNone/>
            </a:pPr>
            <a:endParaRPr lang="en-US" b="1" dirty="0" smtClean="0"/>
          </a:p>
          <a:p>
            <a:pPr marL="342900" lvl="1" indent="-342900">
              <a:buFont typeface="Arial"/>
              <a:buChar char="•"/>
            </a:pPr>
            <a:r>
              <a:rPr lang="en-US" sz="3200" b="1" dirty="0" smtClean="0"/>
              <a:t>FUNDRAISING RULE # 2</a:t>
            </a:r>
          </a:p>
          <a:p>
            <a:pPr marL="742950" lvl="2" indent="-342900"/>
            <a:r>
              <a:rPr lang="en-US" b="1" dirty="0" smtClean="0"/>
              <a:t>“Budget Twice, Cut Once”</a:t>
            </a:r>
          </a:p>
          <a:p>
            <a:pPr marL="342900" lvl="1" indent="-342900">
              <a:buFont typeface="Arial"/>
              <a:buChar char="•"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endParaRPr lang="en-US" b="1" dirty="0" smtClean="0"/>
          </a:p>
          <a:p>
            <a:pPr lvl="1"/>
            <a:endParaRPr lang="en-US" b="1" dirty="0" smtClean="0"/>
          </a:p>
          <a:p>
            <a:pPr lvl="1">
              <a:buNone/>
            </a:pPr>
            <a:endParaRPr lang="en-US" b="1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OAC Staff Train the Trainer 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NOAC Staff Train the Trainer 1" id="{D7DCCBE7-C45B-43DA-88BD-97C308FDB1B2}" vid="{8D815DAB-991E-4B80-9A9D-EA3E1DAB241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 Staff Train the Trainer 1</Template>
  <TotalTime>79</TotalTime>
  <Words>251</Words>
  <Application>Microsoft Office PowerPoint</Application>
  <PresentationFormat>On-screen Show (4:3)</PresentationFormat>
  <Paragraphs>37</Paragraphs>
  <Slides>12</Slides>
  <Notes>0</Notes>
  <HiddenSlides>0</HiddenSlides>
  <MMClips>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NOAC Staff Train the Trainer 1</vt:lpstr>
      <vt:lpstr>Panning for Gold, Discovering your Financial Resources</vt:lpstr>
      <vt:lpstr>WHY FUNDRAISE?</vt:lpstr>
      <vt:lpstr>RESOURCES</vt:lpstr>
      <vt:lpstr>“THE ASK”</vt:lpstr>
      <vt:lpstr>PowerPoint Presentation</vt:lpstr>
      <vt:lpstr>Details of The Ask</vt:lpstr>
      <vt:lpstr>PowerPoint Presentation</vt:lpstr>
      <vt:lpstr> Gifts – Geometric and Logarithmic  Progression </vt:lpstr>
      <vt:lpstr>SELL STUFF- DO STUFF  (OTHER THAN PATCHES)</vt:lpstr>
      <vt:lpstr>PATCHES!!</vt:lpstr>
      <vt:lpstr>Conclusion</vt:lpstr>
      <vt:lpstr>For Training Resources and More Information Visit: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 the Trainer for the NOAC 2015 Training Staff</dc:title>
  <dc:creator>Michelle</dc:creator>
  <cp:lastModifiedBy>Jake Torpey</cp:lastModifiedBy>
  <cp:revision>9</cp:revision>
  <dcterms:created xsi:type="dcterms:W3CDTF">2015-06-05T19:22:57Z</dcterms:created>
  <dcterms:modified xsi:type="dcterms:W3CDTF">2015-07-13T15:48:24Z</dcterms:modified>
</cp:coreProperties>
</file>