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5d20zYQPFmhJ/9OZeVC+ZsUR9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4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ctrTitle"/>
          </p:nvPr>
        </p:nvSpPr>
        <p:spPr>
          <a:xfrm>
            <a:off x="914400" y="12541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11"/>
          <p:cNvSpPr txBox="1">
            <a:spLocks noGrp="1"/>
          </p:cNvSpPr>
          <p:nvPr>
            <p:ph type="subTitle" idx="1"/>
          </p:nvPr>
        </p:nvSpPr>
        <p:spPr>
          <a:xfrm>
            <a:off x="1828800" y="30099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720"/>
              </a:spcBef>
              <a:spcAft>
                <a:spcPts val="0"/>
              </a:spcAft>
              <a:buClr>
                <a:srgbClr val="C00000"/>
              </a:buClr>
              <a:buSzPts val="3600"/>
              <a:buNone/>
              <a:defRPr sz="3600" b="0" i="0">
                <a:solidFill>
                  <a:srgbClr val="C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b="0" i="0"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E9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5" descr="A close up of a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143000"/>
            <a:ext cx="73152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"/>
          <p:cNvSpPr txBox="1">
            <a:spLocks noGrp="1"/>
          </p:cNvSpPr>
          <p:nvPr>
            <p:ph type="ctrTitle"/>
          </p:nvPr>
        </p:nvSpPr>
        <p:spPr>
          <a:xfrm>
            <a:off x="914400" y="1131602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chemeClr val="dk1"/>
                </a:solidFill>
                <a:latin typeface="Museo Slab 700" panose="02000000000000000000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16"/>
          <p:cNvSpPr txBox="1">
            <a:spLocks noGrp="1"/>
          </p:cNvSpPr>
          <p:nvPr>
            <p:ph type="subTitle" idx="1"/>
          </p:nvPr>
        </p:nvSpPr>
        <p:spPr>
          <a:xfrm>
            <a:off x="1828800" y="2887376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b="0" i="0">
                <a:solidFill>
                  <a:srgbClr val="0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0" descr="A picture containing game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"/>
          <p:cNvSpPr txBox="1">
            <a:spLocks noGrp="1"/>
          </p:cNvSpPr>
          <p:nvPr>
            <p:ph type="ctrTitle"/>
          </p:nvPr>
        </p:nvSpPr>
        <p:spPr>
          <a:xfrm>
            <a:off x="914400" y="196664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/>
              <a:t>Recognizing Tomorrow’s Leaders</a:t>
            </a:r>
            <a:endParaRPr dirty="0"/>
          </a:p>
        </p:txBody>
      </p:sp>
      <p:sp>
        <p:nvSpPr>
          <p:cNvPr id="78" name="Google Shape;78;p1"/>
          <p:cNvSpPr txBox="1">
            <a:spLocks noGrp="1"/>
          </p:cNvSpPr>
          <p:nvPr>
            <p:ph type="subTitle" idx="1"/>
          </p:nvPr>
        </p:nvSpPr>
        <p:spPr>
          <a:xfrm>
            <a:off x="1828800" y="3722419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None/>
            </a:pPr>
            <a:r>
              <a:rPr lang="en-US" i="1" dirty="0"/>
              <a:t>Session 5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Learning Outcomes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Explain the basics of an Order of the Arrow unit visitation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Develop an effective structure to oversee the unit visitation process</a:t>
            </a:r>
            <a:endParaRPr/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Create a plan to innovate and improve lodge unit election rates.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7994" y="312090"/>
            <a:ext cx="6196012" cy="610318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"/>
          <p:cNvSpPr/>
          <p:nvPr/>
        </p:nvSpPr>
        <p:spPr>
          <a:xfrm>
            <a:off x="3001108" y="2625969"/>
            <a:ext cx="6178061" cy="3774831"/>
          </a:xfrm>
          <a:prstGeom prst="rect">
            <a:avLst/>
          </a:prstGeom>
          <a:solidFill>
            <a:schemeClr val="dk1">
              <a:alpha val="76862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Declaration To Thrive</a:t>
            </a:r>
            <a:endParaRPr/>
          </a:p>
        </p:txBody>
      </p:sp>
      <p:pic>
        <p:nvPicPr>
          <p:cNvPr id="97" name="Google Shape;97;p4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3506" y="1303338"/>
            <a:ext cx="3984987" cy="5165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Should We Care?</a:t>
            </a:r>
            <a:endParaRPr/>
          </a:p>
        </p:txBody>
      </p:sp>
      <p:sp>
        <p:nvSpPr>
          <p:cNvPr id="104" name="Google Shape;104;p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How do Unit Visitations help us grow our membership?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How can we make Unit Visits impactful?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What are the biggest obstacles we face to achieving a 90% unit election rate?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6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C00000"/>
                </a:solidFill>
                <a:latin typeface="Museo Slab 700" panose="02000000000000000000" pitchFamily="2" charset="77"/>
              </a:rPr>
              <a:t>The Breakdown: </a:t>
            </a:r>
            <a:br>
              <a:rPr lang="en-US" b="1" dirty="0">
                <a:solidFill>
                  <a:srgbClr val="C00000"/>
                </a:solidFill>
                <a:latin typeface="Museo Slab 700" panose="02000000000000000000" pitchFamily="2" charset="77"/>
              </a:rPr>
            </a:br>
            <a:r>
              <a:rPr lang="en-US" b="1" dirty="0">
                <a:solidFill>
                  <a:srgbClr val="C00000"/>
                </a:solidFill>
                <a:latin typeface="Museo Slab 700" panose="02000000000000000000" pitchFamily="2" charset="77"/>
              </a:rPr>
              <a:t>How to Conduct a Unit Visitation</a:t>
            </a:r>
            <a:endParaRPr sz="7200" b="1" dirty="0">
              <a:solidFill>
                <a:srgbClr val="C00000"/>
              </a:solidFill>
              <a:latin typeface="Museo Slab 700" panose="02000000000000000000" pitchFamily="2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C00000"/>
                </a:solidFill>
                <a:latin typeface="Museo Slab 700" panose="02000000000000000000" pitchFamily="2" charset="77"/>
              </a:rPr>
              <a:t>Unit Visitation Challenges</a:t>
            </a:r>
            <a:br>
              <a:rPr lang="en-US" sz="6000" b="1" dirty="0">
                <a:solidFill>
                  <a:srgbClr val="C00000"/>
                </a:solidFill>
                <a:latin typeface="Museo Slab 700" panose="02000000000000000000" pitchFamily="2" charset="77"/>
              </a:rPr>
            </a:br>
            <a:r>
              <a:rPr lang="en-US" sz="6000" b="1" dirty="0">
                <a:solidFill>
                  <a:srgbClr val="C00000"/>
                </a:solidFill>
                <a:latin typeface="Museo Slab 700" panose="02000000000000000000" pitchFamily="2" charset="77"/>
              </a:rPr>
              <a:t>Experience</a:t>
            </a:r>
            <a:endParaRPr sz="9600" b="1" dirty="0">
              <a:solidFill>
                <a:srgbClr val="C00000"/>
              </a:solidFill>
              <a:latin typeface="Museo Slab 700" panose="02000000000000000000" pitchFamily="2" charset="7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ACTion</a:t>
            </a:r>
            <a:r>
              <a:rPr lang="en-US" dirty="0"/>
              <a:t> Ideas</a:t>
            </a:r>
            <a:endParaRPr dirty="0"/>
          </a:p>
        </p:txBody>
      </p:sp>
      <p:sp>
        <p:nvSpPr>
          <p:cNvPr id="122" name="Google Shape;122;p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lang="en-US" sz="6000" b="1" dirty="0"/>
              <a:t>How can your lodge hit the next benchmark to achieving a High Performing unit election rate?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AC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119</Words>
  <Application>Microsoft Macintosh PowerPoint</Application>
  <PresentationFormat>Widescreen</PresentationFormat>
  <Paragraphs>18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Museo Sans 300</vt:lpstr>
      <vt:lpstr>Museo Slab 700</vt:lpstr>
      <vt:lpstr>ACT</vt:lpstr>
      <vt:lpstr>Recognizing Tomorrow’s Leaders</vt:lpstr>
      <vt:lpstr>Learning Outcomes</vt:lpstr>
      <vt:lpstr>PowerPoint Presentation</vt:lpstr>
      <vt:lpstr>Declaration To Thrive</vt:lpstr>
      <vt:lpstr>Why Should We Care?</vt:lpstr>
      <vt:lpstr>The Breakdown:  How to Conduct a Unit Visitation</vt:lpstr>
      <vt:lpstr>Unit Visitation Challenges Experience</vt:lpstr>
      <vt:lpstr>ACTion Ideas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Recognizing Tomorrow’s Leaders</dc:title>
  <dc:creator>Bryson Schroeder</dc:creator>
  <cp:lastModifiedBy>Anthony Roman</cp:lastModifiedBy>
  <cp:revision>3</cp:revision>
  <dcterms:created xsi:type="dcterms:W3CDTF">2019-10-30T02:34:04Z</dcterms:created>
  <dcterms:modified xsi:type="dcterms:W3CDTF">2021-12-23T01:41:10Z</dcterms:modified>
</cp:coreProperties>
</file>